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62"/>
  </p:notesMasterIdLst>
  <p:sldIdLst>
    <p:sldId id="256" r:id="rId2"/>
    <p:sldId id="257" r:id="rId3"/>
    <p:sldId id="330" r:id="rId4"/>
    <p:sldId id="328" r:id="rId5"/>
    <p:sldId id="329" r:id="rId6"/>
    <p:sldId id="309" r:id="rId7"/>
    <p:sldId id="258" r:id="rId8"/>
    <p:sldId id="259" r:id="rId9"/>
    <p:sldId id="292" r:id="rId10"/>
    <p:sldId id="296" r:id="rId11"/>
    <p:sldId id="297" r:id="rId12"/>
    <p:sldId id="298" r:id="rId13"/>
    <p:sldId id="299" r:id="rId14"/>
    <p:sldId id="261" r:id="rId15"/>
    <p:sldId id="262" r:id="rId16"/>
    <p:sldId id="300" r:id="rId17"/>
    <p:sldId id="301" r:id="rId18"/>
    <p:sldId id="303" r:id="rId19"/>
    <p:sldId id="304" r:id="rId20"/>
    <p:sldId id="264" r:id="rId21"/>
    <p:sldId id="310" r:id="rId22"/>
    <p:sldId id="265" r:id="rId23"/>
    <p:sldId id="305" r:id="rId24"/>
    <p:sldId id="306" r:id="rId25"/>
    <p:sldId id="307" r:id="rId26"/>
    <p:sldId id="308" r:id="rId27"/>
    <p:sldId id="268" r:id="rId28"/>
    <p:sldId id="269" r:id="rId29"/>
    <p:sldId id="271" r:id="rId30"/>
    <p:sldId id="311" r:id="rId31"/>
    <p:sldId id="274" r:id="rId32"/>
    <p:sldId id="275" r:id="rId33"/>
    <p:sldId id="313" r:id="rId34"/>
    <p:sldId id="277" r:id="rId35"/>
    <p:sldId id="314" r:id="rId36"/>
    <p:sldId id="315" r:id="rId37"/>
    <p:sldId id="316" r:id="rId38"/>
    <p:sldId id="317" r:id="rId39"/>
    <p:sldId id="276" r:id="rId40"/>
    <p:sldId id="318" r:id="rId41"/>
    <p:sldId id="279" r:id="rId42"/>
    <p:sldId id="280" r:id="rId43"/>
    <p:sldId id="312" r:id="rId44"/>
    <p:sldId id="282" r:id="rId45"/>
    <p:sldId id="283" r:id="rId46"/>
    <p:sldId id="287" r:id="rId47"/>
    <p:sldId id="319" r:id="rId48"/>
    <p:sldId id="284" r:id="rId49"/>
    <p:sldId id="320" r:id="rId50"/>
    <p:sldId id="321" r:id="rId51"/>
    <p:sldId id="322" r:id="rId52"/>
    <p:sldId id="323" r:id="rId53"/>
    <p:sldId id="324" r:id="rId54"/>
    <p:sldId id="285" r:id="rId55"/>
    <p:sldId id="288" r:id="rId56"/>
    <p:sldId id="326" r:id="rId57"/>
    <p:sldId id="327" r:id="rId58"/>
    <p:sldId id="290" r:id="rId59"/>
    <p:sldId id="331" r:id="rId60"/>
    <p:sldId id="325" r:id="rId61"/>
  </p:sldIdLst>
  <p:sldSz cx="14630400" cy="8229600"/>
  <p:notesSz cx="8229600" cy="14630400"/>
  <p:embeddedFontLst>
    <p:embeddedFont>
      <p:font typeface="Prata" panose="020B0604020202020204" charset="0"/>
      <p:regular r:id="rId63"/>
    </p:embeddedFont>
    <p:embeddedFont>
      <p:font typeface="Raleway" pitchFamily="2" charset="0"/>
      <p:regular r:id="rId64"/>
      <p:bold r:id="rId65"/>
      <p:italic r:id="rId66"/>
      <p:boldItalic r:id="rId67"/>
    </p:embeddedFont>
    <p:embeddedFont>
      <p:font typeface="Raleway Bold" charset="0"/>
      <p:bold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ndan S Vishwaroop" userId="128a63c7b2b4436f" providerId="LiveId" clId="{6C2EE52E-776A-4111-BEA1-089838FDAB7D}"/>
    <pc:docChg chg="undo custSel addSld modSld">
      <pc:chgData name="Abhinandan S Vishwaroop" userId="128a63c7b2b4436f" providerId="LiveId" clId="{6C2EE52E-776A-4111-BEA1-089838FDAB7D}" dt="2025-01-07T14:27:58.799" v="392" actId="1076"/>
      <pc:docMkLst>
        <pc:docMk/>
      </pc:docMkLst>
      <pc:sldChg chg="addSp delSp modSp mod">
        <pc:chgData name="Abhinandan S Vishwaroop" userId="128a63c7b2b4436f" providerId="LiveId" clId="{6C2EE52E-776A-4111-BEA1-089838FDAB7D}" dt="2025-01-07T14:27:58.799" v="392" actId="1076"/>
        <pc:sldMkLst>
          <pc:docMk/>
          <pc:sldMk cId="0" sldId="256"/>
        </pc:sldMkLst>
        <pc:spChg chg="del">
          <ac:chgData name="Abhinandan S Vishwaroop" userId="128a63c7b2b4436f" providerId="LiveId" clId="{6C2EE52E-776A-4111-BEA1-089838FDAB7D}" dt="2025-01-07T14:27:53.971" v="391" actId="478"/>
          <ac:spMkLst>
            <pc:docMk/>
            <pc:sldMk cId="0" sldId="256"/>
            <ac:spMk id="5" creationId="{00000000-0000-0000-0000-000000000000}"/>
          </ac:spMkLst>
        </pc:spChg>
        <pc:spChg chg="mod">
          <ac:chgData name="Abhinandan S Vishwaroop" userId="128a63c7b2b4436f" providerId="LiveId" clId="{6C2EE52E-776A-4111-BEA1-089838FDAB7D}" dt="2025-01-07T14:27:58.799" v="392" actId="1076"/>
          <ac:spMkLst>
            <pc:docMk/>
            <pc:sldMk cId="0" sldId="256"/>
            <ac:spMk id="7" creationId="{00000000-0000-0000-0000-000000000000}"/>
          </ac:spMkLst>
        </pc:spChg>
        <pc:picChg chg="del">
          <ac:chgData name="Abhinandan S Vishwaroop" userId="128a63c7b2b4436f" providerId="LiveId" clId="{6C2EE52E-776A-4111-BEA1-089838FDAB7D}" dt="2025-01-07T14:27:44.459" v="388" actId="478"/>
          <ac:picMkLst>
            <pc:docMk/>
            <pc:sldMk cId="0" sldId="256"/>
            <ac:picMk id="6" creationId="{00000000-0000-0000-0000-000000000000}"/>
          </ac:picMkLst>
        </pc:picChg>
        <pc:picChg chg="add del">
          <ac:chgData name="Abhinandan S Vishwaroop" userId="128a63c7b2b4436f" providerId="LiveId" clId="{6C2EE52E-776A-4111-BEA1-089838FDAB7D}" dt="2025-01-07T14:27:50.409" v="390" actId="478"/>
          <ac:picMkLst>
            <pc:docMk/>
            <pc:sldMk cId="0" sldId="256"/>
            <ac:picMk id="10" creationId="{8E1D9303-22D1-768F-A43B-D5DE561557E2}"/>
          </ac:picMkLst>
        </pc:picChg>
      </pc:sldChg>
      <pc:sldChg chg="addSp delSp modSp mod">
        <pc:chgData name="Abhinandan S Vishwaroop" userId="128a63c7b2b4436f" providerId="LiveId" clId="{6C2EE52E-776A-4111-BEA1-089838FDAB7D}" dt="2025-01-07T14:09:31.399" v="21" actId="478"/>
        <pc:sldMkLst>
          <pc:docMk/>
          <pc:sldMk cId="0" sldId="265"/>
        </pc:sldMkLst>
        <pc:spChg chg="mod">
          <ac:chgData name="Abhinandan S Vishwaroop" userId="128a63c7b2b4436f" providerId="LiveId" clId="{6C2EE52E-776A-4111-BEA1-089838FDAB7D}" dt="2025-01-07T14:08:59.750" v="17" actId="1076"/>
          <ac:spMkLst>
            <pc:docMk/>
            <pc:sldMk cId="0" sldId="265"/>
            <ac:spMk id="16" creationId="{00000000-0000-0000-0000-000000000000}"/>
          </ac:spMkLst>
        </pc:spChg>
        <pc:spChg chg="mod">
          <ac:chgData name="Abhinandan S Vishwaroop" userId="128a63c7b2b4436f" providerId="LiveId" clId="{6C2EE52E-776A-4111-BEA1-089838FDAB7D}" dt="2025-01-07T14:08:55.792" v="16" actId="1076"/>
          <ac:spMkLst>
            <pc:docMk/>
            <pc:sldMk cId="0" sldId="265"/>
            <ac:spMk id="17" creationId="{00000000-0000-0000-0000-000000000000}"/>
          </ac:spMkLst>
        </pc:spChg>
        <pc:picChg chg="add del mod">
          <ac:chgData name="Abhinandan S Vishwaroop" userId="128a63c7b2b4436f" providerId="LiveId" clId="{6C2EE52E-776A-4111-BEA1-089838FDAB7D}" dt="2025-01-07T14:09:31.399" v="21" actId="478"/>
          <ac:picMkLst>
            <pc:docMk/>
            <pc:sldMk cId="0" sldId="265"/>
            <ac:picMk id="2050" creationId="{F7A16663-EABA-D554-5729-9C68EBC0C3FB}"/>
          </ac:picMkLst>
        </pc:picChg>
      </pc:sldChg>
      <pc:sldChg chg="modSp mod">
        <pc:chgData name="Abhinandan S Vishwaroop" userId="128a63c7b2b4436f" providerId="LiveId" clId="{6C2EE52E-776A-4111-BEA1-089838FDAB7D}" dt="2025-01-07T14:21:04.019" v="221" actId="14100"/>
        <pc:sldMkLst>
          <pc:docMk/>
          <pc:sldMk cId="0" sldId="274"/>
        </pc:sldMkLst>
        <pc:spChg chg="mod">
          <ac:chgData name="Abhinandan S Vishwaroop" userId="128a63c7b2b4436f" providerId="LiveId" clId="{6C2EE52E-776A-4111-BEA1-089838FDAB7D}" dt="2025-01-07T14:21:04.019" v="221" actId="14100"/>
          <ac:spMkLst>
            <pc:docMk/>
            <pc:sldMk cId="0" sldId="274"/>
            <ac:spMk id="4" creationId="{00000000-0000-0000-0000-000000000000}"/>
          </ac:spMkLst>
        </pc:spChg>
      </pc:sldChg>
      <pc:sldChg chg="addSp modSp mod">
        <pc:chgData name="Abhinandan S Vishwaroop" userId="128a63c7b2b4436f" providerId="LiveId" clId="{6C2EE52E-776A-4111-BEA1-089838FDAB7D}" dt="2025-01-07T14:13:08.580" v="38" actId="1076"/>
        <pc:sldMkLst>
          <pc:docMk/>
          <pc:sldMk cId="0" sldId="282"/>
        </pc:sldMkLst>
        <pc:spChg chg="mod">
          <ac:chgData name="Abhinandan S Vishwaroop" userId="128a63c7b2b4436f" providerId="LiveId" clId="{6C2EE52E-776A-4111-BEA1-089838FDAB7D}" dt="2025-01-07T14:12:57.899" v="36" actId="14100"/>
          <ac:spMkLst>
            <pc:docMk/>
            <pc:sldMk cId="0" sldId="282"/>
            <ac:spMk id="3" creationId="{00000000-0000-0000-0000-000000000000}"/>
          </ac:spMkLst>
        </pc:spChg>
        <pc:spChg chg="mod">
          <ac:chgData name="Abhinandan S Vishwaroop" userId="128a63c7b2b4436f" providerId="LiveId" clId="{6C2EE52E-776A-4111-BEA1-089838FDAB7D}" dt="2025-01-07T14:13:05.210" v="37" actId="1076"/>
          <ac:spMkLst>
            <pc:docMk/>
            <pc:sldMk cId="0" sldId="282"/>
            <ac:spMk id="4" creationId="{00000000-0000-0000-0000-000000000000}"/>
          </ac:spMkLst>
        </pc:spChg>
        <pc:picChg chg="add mod">
          <ac:chgData name="Abhinandan S Vishwaroop" userId="128a63c7b2b4436f" providerId="LiveId" clId="{6C2EE52E-776A-4111-BEA1-089838FDAB7D}" dt="2025-01-07T14:13:08.580" v="38" actId="1076"/>
          <ac:picMkLst>
            <pc:docMk/>
            <pc:sldMk cId="0" sldId="282"/>
            <ac:picMk id="4098" creationId="{FEF4C7D0-82E1-E323-2811-4D3B05266331}"/>
          </ac:picMkLst>
        </pc:picChg>
      </pc:sldChg>
      <pc:sldChg chg="modSp mod">
        <pc:chgData name="Abhinandan S Vishwaroop" userId="128a63c7b2b4436f" providerId="LiveId" clId="{6C2EE52E-776A-4111-BEA1-089838FDAB7D}" dt="2025-01-07T14:21:33.938" v="222" actId="14100"/>
        <pc:sldMkLst>
          <pc:docMk/>
          <pc:sldMk cId="0" sldId="285"/>
        </pc:sldMkLst>
        <pc:spChg chg="mod">
          <ac:chgData name="Abhinandan S Vishwaroop" userId="128a63c7b2b4436f" providerId="LiveId" clId="{6C2EE52E-776A-4111-BEA1-089838FDAB7D}" dt="2025-01-07T14:21:33.938" v="222" actId="14100"/>
          <ac:spMkLst>
            <pc:docMk/>
            <pc:sldMk cId="0" sldId="285"/>
            <ac:spMk id="3" creationId="{00000000-0000-0000-0000-000000000000}"/>
          </ac:spMkLst>
        </pc:spChg>
      </pc:sldChg>
      <pc:sldChg chg="modSp mod">
        <pc:chgData name="Abhinandan S Vishwaroop" userId="128a63c7b2b4436f" providerId="LiveId" clId="{6C2EE52E-776A-4111-BEA1-089838FDAB7D}" dt="2025-01-07T14:22:02.319" v="224" actId="123"/>
        <pc:sldMkLst>
          <pc:docMk/>
          <pc:sldMk cId="0" sldId="288"/>
        </pc:sldMkLst>
        <pc:spChg chg="mod">
          <ac:chgData name="Abhinandan S Vishwaroop" userId="128a63c7b2b4436f" providerId="LiveId" clId="{6C2EE52E-776A-4111-BEA1-089838FDAB7D}" dt="2025-01-07T14:22:02.319" v="224" actId="123"/>
          <ac:spMkLst>
            <pc:docMk/>
            <pc:sldMk cId="0" sldId="288"/>
            <ac:spMk id="4" creationId="{00000000-0000-0000-0000-000000000000}"/>
          </ac:spMkLst>
        </pc:spChg>
      </pc:sldChg>
      <pc:sldChg chg="modSp mod">
        <pc:chgData name="Abhinandan S Vishwaroop" userId="128a63c7b2b4436f" providerId="LiveId" clId="{6C2EE52E-776A-4111-BEA1-089838FDAB7D}" dt="2025-01-07T14:26:46.194" v="333" actId="123"/>
        <pc:sldMkLst>
          <pc:docMk/>
          <pc:sldMk cId="0" sldId="290"/>
        </pc:sldMkLst>
        <pc:spChg chg="mod">
          <ac:chgData name="Abhinandan S Vishwaroop" userId="128a63c7b2b4436f" providerId="LiveId" clId="{6C2EE52E-776A-4111-BEA1-089838FDAB7D}" dt="2025-01-07T14:26:46.194" v="333" actId="123"/>
          <ac:spMkLst>
            <pc:docMk/>
            <pc:sldMk cId="0" sldId="290"/>
            <ac:spMk id="4" creationId="{00000000-0000-0000-0000-000000000000}"/>
          </ac:spMkLst>
        </pc:spChg>
      </pc:sldChg>
      <pc:sldChg chg="modSp mod">
        <pc:chgData name="Abhinandan S Vishwaroop" userId="128a63c7b2b4436f" providerId="LiveId" clId="{6C2EE52E-776A-4111-BEA1-089838FDAB7D}" dt="2025-01-07T14:07:37.219" v="6" actId="20577"/>
        <pc:sldMkLst>
          <pc:docMk/>
          <pc:sldMk cId="3772991441" sldId="292"/>
        </pc:sldMkLst>
        <pc:spChg chg="mod">
          <ac:chgData name="Abhinandan S Vishwaroop" userId="128a63c7b2b4436f" providerId="LiveId" clId="{6C2EE52E-776A-4111-BEA1-089838FDAB7D}" dt="2025-01-07T14:07:37.219" v="6" actId="20577"/>
          <ac:spMkLst>
            <pc:docMk/>
            <pc:sldMk cId="3772991441" sldId="292"/>
            <ac:spMk id="2" creationId="{6EC1C58D-2B6F-15CB-DEED-3F649603BA8F}"/>
          </ac:spMkLst>
        </pc:spChg>
      </pc:sldChg>
      <pc:sldChg chg="addSp modSp">
        <pc:chgData name="Abhinandan S Vishwaroop" userId="128a63c7b2b4436f" providerId="LiveId" clId="{6C2EE52E-776A-4111-BEA1-089838FDAB7D}" dt="2025-01-07T14:10:05.710" v="30" actId="1076"/>
        <pc:sldMkLst>
          <pc:docMk/>
          <pc:sldMk cId="294106210" sldId="305"/>
        </pc:sldMkLst>
        <pc:picChg chg="add mod">
          <ac:chgData name="Abhinandan S Vishwaroop" userId="128a63c7b2b4436f" providerId="LiveId" clId="{6C2EE52E-776A-4111-BEA1-089838FDAB7D}" dt="2025-01-07T14:10:05.710" v="30" actId="1076"/>
          <ac:picMkLst>
            <pc:docMk/>
            <pc:sldMk cId="294106210" sldId="305"/>
            <ac:picMk id="3074" creationId="{CFF55787-75B2-FE5D-7B1B-9A8ABFFCF243}"/>
          </ac:picMkLst>
        </pc:picChg>
      </pc:sldChg>
      <pc:sldChg chg="modSp mod">
        <pc:chgData name="Abhinandan S Vishwaroop" userId="128a63c7b2b4436f" providerId="LiveId" clId="{6C2EE52E-776A-4111-BEA1-089838FDAB7D}" dt="2025-01-07T14:13:47.256" v="59" actId="20577"/>
        <pc:sldMkLst>
          <pc:docMk/>
          <pc:sldMk cId="4165958728" sldId="328"/>
        </pc:sldMkLst>
        <pc:spChg chg="mod">
          <ac:chgData name="Abhinandan S Vishwaroop" userId="128a63c7b2b4436f" providerId="LiveId" clId="{6C2EE52E-776A-4111-BEA1-089838FDAB7D}" dt="2025-01-07T14:13:47.256" v="59" actId="20577"/>
          <ac:spMkLst>
            <pc:docMk/>
            <pc:sldMk cId="4165958728" sldId="328"/>
            <ac:spMk id="3" creationId="{7B16BF4E-D2B3-D68B-856C-14A8028F005E}"/>
          </ac:spMkLst>
        </pc:spChg>
      </pc:sldChg>
      <pc:sldChg chg="modSp mod">
        <pc:chgData name="Abhinandan S Vishwaroop" userId="128a63c7b2b4436f" providerId="LiveId" clId="{6C2EE52E-776A-4111-BEA1-089838FDAB7D}" dt="2025-01-07T14:15:33.997" v="76" actId="20577"/>
        <pc:sldMkLst>
          <pc:docMk/>
          <pc:sldMk cId="682356056" sldId="329"/>
        </pc:sldMkLst>
        <pc:spChg chg="mod">
          <ac:chgData name="Abhinandan S Vishwaroop" userId="128a63c7b2b4436f" providerId="LiveId" clId="{6C2EE52E-776A-4111-BEA1-089838FDAB7D}" dt="2025-01-07T14:15:33.997" v="76" actId="20577"/>
          <ac:spMkLst>
            <pc:docMk/>
            <pc:sldMk cId="682356056" sldId="329"/>
            <ac:spMk id="2" creationId="{11E5D91E-ECCC-79F3-6C2D-49F77D3637AF}"/>
          </ac:spMkLst>
        </pc:spChg>
      </pc:sldChg>
      <pc:sldChg chg="addSp delSp modSp add mod">
        <pc:chgData name="Abhinandan S Vishwaroop" userId="128a63c7b2b4436f" providerId="LiveId" clId="{6C2EE52E-776A-4111-BEA1-089838FDAB7D}" dt="2025-01-07T14:20:27.798" v="216" actId="123"/>
        <pc:sldMkLst>
          <pc:docMk/>
          <pc:sldMk cId="1005173480" sldId="330"/>
        </pc:sldMkLst>
        <pc:spChg chg="mod">
          <ac:chgData name="Abhinandan S Vishwaroop" userId="128a63c7b2b4436f" providerId="LiveId" clId="{6C2EE52E-776A-4111-BEA1-089838FDAB7D}" dt="2025-01-07T14:17:09.641" v="126" actId="20577"/>
          <ac:spMkLst>
            <pc:docMk/>
            <pc:sldMk cId="1005173480" sldId="330"/>
            <ac:spMk id="2" creationId="{91534E91-3879-4CAF-01CF-11AC5E3557A8}"/>
          </ac:spMkLst>
        </pc:spChg>
        <pc:spChg chg="del mod">
          <ac:chgData name="Abhinandan S Vishwaroop" userId="128a63c7b2b4436f" providerId="LiveId" clId="{6C2EE52E-776A-4111-BEA1-089838FDAB7D}" dt="2025-01-07T14:19:22.604" v="208" actId="478"/>
          <ac:spMkLst>
            <pc:docMk/>
            <pc:sldMk cId="1005173480" sldId="330"/>
            <ac:spMk id="3" creationId="{AB26168C-86DD-0D38-90D8-51F7E13D8649}"/>
          </ac:spMkLst>
        </pc:spChg>
        <pc:spChg chg="add">
          <ac:chgData name="Abhinandan S Vishwaroop" userId="128a63c7b2b4436f" providerId="LiveId" clId="{6C2EE52E-776A-4111-BEA1-089838FDAB7D}" dt="2025-01-07T14:18:49.069" v="167"/>
          <ac:spMkLst>
            <pc:docMk/>
            <pc:sldMk cId="1005173480" sldId="330"/>
            <ac:spMk id="4" creationId="{95EC32F9-ABD0-3F17-FF65-161C0C5A650D}"/>
          </ac:spMkLst>
        </pc:spChg>
        <pc:spChg chg="add mod">
          <ac:chgData name="Abhinandan S Vishwaroop" userId="128a63c7b2b4436f" providerId="LiveId" clId="{6C2EE52E-776A-4111-BEA1-089838FDAB7D}" dt="2025-01-07T14:20:27.798" v="216" actId="123"/>
          <ac:spMkLst>
            <pc:docMk/>
            <pc:sldMk cId="1005173480" sldId="330"/>
            <ac:spMk id="6" creationId="{87B75578-649E-18FF-D46F-9B39697AEA43}"/>
          </ac:spMkLst>
        </pc:spChg>
        <pc:spChg chg="del">
          <ac:chgData name="Abhinandan S Vishwaroop" userId="128a63c7b2b4436f" providerId="LiveId" clId="{6C2EE52E-776A-4111-BEA1-089838FDAB7D}" dt="2025-01-07T14:17:36.006" v="131" actId="478"/>
          <ac:spMkLst>
            <pc:docMk/>
            <pc:sldMk cId="1005173480" sldId="330"/>
            <ac:spMk id="13" creationId="{654B13A6-D062-E1C0-013D-8822D480A726}"/>
          </ac:spMkLst>
        </pc:spChg>
        <pc:spChg chg="del mod">
          <ac:chgData name="Abhinandan S Vishwaroop" userId="128a63c7b2b4436f" providerId="LiveId" clId="{6C2EE52E-776A-4111-BEA1-089838FDAB7D}" dt="2025-01-07T14:17:28.241" v="129" actId="478"/>
          <ac:spMkLst>
            <pc:docMk/>
            <pc:sldMk cId="1005173480" sldId="330"/>
            <ac:spMk id="14" creationId="{40D3C7A2-0373-31F8-B658-64FF31DEDDE5}"/>
          </ac:spMkLst>
        </pc:spChg>
        <pc:spChg chg="del">
          <ac:chgData name="Abhinandan S Vishwaroop" userId="128a63c7b2b4436f" providerId="LiveId" clId="{6C2EE52E-776A-4111-BEA1-089838FDAB7D}" dt="2025-01-07T14:17:31.546" v="130" actId="478"/>
          <ac:spMkLst>
            <pc:docMk/>
            <pc:sldMk cId="1005173480" sldId="330"/>
            <ac:spMk id="15" creationId="{374415AC-5672-6A6C-9D70-648A10ADE0EB}"/>
          </ac:spMkLst>
        </pc:spChg>
      </pc:sldChg>
      <pc:sldChg chg="modSp add mod">
        <pc:chgData name="Abhinandan S Vishwaroop" userId="128a63c7b2b4436f" providerId="LiveId" clId="{6C2EE52E-776A-4111-BEA1-089838FDAB7D}" dt="2025-01-07T14:26:22.760" v="331" actId="255"/>
        <pc:sldMkLst>
          <pc:docMk/>
          <pc:sldMk cId="1007014471" sldId="331"/>
        </pc:sldMkLst>
        <pc:spChg chg="mod">
          <ac:chgData name="Abhinandan S Vishwaroop" userId="128a63c7b2b4436f" providerId="LiveId" clId="{6C2EE52E-776A-4111-BEA1-089838FDAB7D}" dt="2025-01-07T14:22:51.590" v="250" actId="20577"/>
          <ac:spMkLst>
            <pc:docMk/>
            <pc:sldMk cId="1007014471" sldId="331"/>
            <ac:spMk id="3" creationId="{F92234EB-B907-FD4E-576B-4E99AF92FCD8}"/>
          </ac:spMkLst>
        </pc:spChg>
        <pc:spChg chg="mod">
          <ac:chgData name="Abhinandan S Vishwaroop" userId="128a63c7b2b4436f" providerId="LiveId" clId="{6C2EE52E-776A-4111-BEA1-089838FDAB7D}" dt="2025-01-07T14:26:22.760" v="331" actId="255"/>
          <ac:spMkLst>
            <pc:docMk/>
            <pc:sldMk cId="1007014471" sldId="331"/>
            <ac:spMk id="4" creationId="{C4D8269C-C123-B83B-F629-CBA17A29BD1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171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2157C-E34B-B267-0EDA-27578ACC1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89165-074B-F372-3863-572A3BF60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D36A6-9634-A0C1-6085-F5619A7C4D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D8FBE8-B085-1984-9F57-FCE0197C032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70446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839E6-C25D-B726-80D7-05448C7D8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1C5FB-D134-4730-6DBA-793E083CBA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F604B-AED6-81C3-F255-2C46A656F1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1A5A42-EDFA-12D9-621F-73A43B8E0AF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685802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24E65-EB8E-433F-7B62-9205DD4B3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E389C-959D-9009-91AC-9E730E8EF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1E04B-24DF-64ED-78F5-9D206BA1DF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BB45A7-D33A-2BC3-1C90-D782B9CA58F5}"/>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489263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0277F-B52F-D8E8-5E1E-BD3E9F6B2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236CE-E9E1-8EF8-B5A1-1ACCA946CC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FF862-C59C-8679-88A7-E591EFA003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047C45-2CBC-F096-5E92-84C7E8BA94CE}"/>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85918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41602-4E2C-F696-A792-B97A3CF5A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6E190-2CAB-EAAE-4129-52A8486E7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FE595-B248-37F5-D7E9-4793EBAC65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62DF5D-8E6C-2FDC-814C-8B02B369E2B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819427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6EBB8-91CB-E2A3-8DE7-C87C59E35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31F80-3F70-AE84-4939-908DC2D5CE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3D864-7B8F-8BBA-51D0-5804712C84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9085E-4C0F-7A58-35BF-C8BF18614E31}"/>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3822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4B506-494F-C3CE-13E0-F66F2D900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597970-DE5A-E535-26BB-1EC82F43A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5B882-E5C8-B542-6E84-F3EE15E013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748657-603F-3A50-1C67-7BA9C93736C1}"/>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60537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080E6-83E9-DF36-9972-F396738F5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80380F-CA36-2B53-E968-E56305FF6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16FAC-E576-69D9-6DAD-09D1C4522E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BEC9D4-F1FC-7568-459C-1B97DAEA0469}"/>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62087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4DBE-B70D-91B3-0055-9739A6316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3B20B-97FB-F429-EE18-4853D9AA6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C0E1D-8CD8-1F9F-ADD0-DDF2671184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8C359D-CB75-3E5B-4591-26B74B5A72C2}"/>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643550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23C2-C450-D01D-9A43-2063A5554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A682A-6A58-DE3D-7EEA-4F8480940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EF3CD-7278-EA82-EF8F-026380F341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942DF9-F5E3-2517-456D-453ED8B169AA}"/>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969309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367EC-69A3-2816-F412-CE0E039B0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4AB2D9-A182-C2F2-7F9F-FE367402E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8A629-6F0E-0A18-3031-1A70375ADF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8E11E3-6AEE-8B6E-B8D4-2F417DCF6567}"/>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62118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3C361-A8F0-6D4E-CB4D-4B4614777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D6B5F-E6C3-509B-8759-AF4084CFF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9D9B52-5F5C-3EAE-4B79-C50254530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A83A4F-AB05-E19E-1E5A-96F3373B9C2A}"/>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491594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C1F83-97A8-B076-F858-89D393A4E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1DF28-8604-8D7C-60EC-3CD8326C4A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34A8D-7788-CFBC-E47B-61CF8C06D5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01847A-93EE-160B-3854-05B079BA6821}"/>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35770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3B382-06F8-A3E3-1EC2-391A8CBF3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6CEE-C76A-C954-3BED-CFBB2AA43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88DD1-C420-0DCE-DC24-4163A90CFF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8D1E9A-0043-8312-8BB2-150A426C04F1}"/>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898140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7DD5C-6D12-8B19-6B18-288F7B3488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572DB3-F649-150B-C21A-74E0A00D7E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3F06F-8A55-B7D8-931D-4ED3667735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9910BB-68D1-245A-6420-B6DF1A193BD6}"/>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63100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5EF49-C756-F077-F585-3EF85B565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1BE3E-201C-B8D9-55B7-1C88185D9C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EBA360-9A41-76C6-4CE2-3759C33BB5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AFA545-C69F-8578-F9AA-CB84C6408F6F}"/>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997110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40EE-208C-D839-0A50-1A895A57B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06675-B28E-E44A-3D64-B90C83A8E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06F83-D52C-BFA3-C4AC-53DAD855AB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8D5D95-5509-1C62-84CB-26D9328378F3}"/>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837802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36A0-888A-E8B5-E3E5-B6F832B93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098ED-1582-AE4A-BF49-0394F051BE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2C740-92B3-242C-3C7E-0827E4E00D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71E49E-E6A6-917A-627B-F8A87F875850}"/>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768430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BB469-BCF4-DDEF-9634-FC5F755148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51A9C-7CB5-F124-48C0-005738EEB4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5FAE5-C43B-EC30-5556-BCD8682D4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F9864B-C74C-8925-B3DA-9CE9B79C7BDD}"/>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541249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61523-EC4B-FE33-8126-444942BFC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F6247-0398-1A9B-6B91-2D22AADF2E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4FC9D-F61B-4362-CBB8-D019C1A6D7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DB0FC2-8B4B-B2ED-0D74-8CB8814DC55D}"/>
              </a:ext>
            </a:extLst>
          </p:cNvPr>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61543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80012-8717-F20E-CF38-649840665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188EFB-F352-1643-B367-06841B32DB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9ECBD-045D-5D00-8AC4-9D4F56A788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0E8BAD-5E48-5155-1298-A177ADCB3C35}"/>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340968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73A9-7623-07FB-051D-6C4CDD24B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157FE-7FC6-AB77-026D-DFBF155F1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176C72-3516-C9D3-59E4-E35CC7C232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73E7F0-19EB-8646-2007-03E9FE05D2DC}"/>
              </a:ext>
            </a:extLst>
          </p:cNvPr>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2769412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40002-58F8-F397-49ED-0E89BAF37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962C1-36A6-A871-2D4B-7BC207276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9BA2E-0A83-2A6F-442C-A25E0D49F7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81C9EA-1E7D-4BB0-479B-967E9858366B}"/>
              </a:ext>
            </a:extLst>
          </p:cNvPr>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307630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CC2D-8437-ABB4-B0CE-3AFA83E7F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1BE4B-7208-21CA-4454-5E73F6F6BB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6AFEC-05C9-8916-505A-D8EBC20CA5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67E86C-572E-8230-4663-E3154CADB723}"/>
              </a:ext>
            </a:extLst>
          </p:cNvPr>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200976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3091F-E764-72E2-2EB8-8FA8444259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45BA0-0C5D-4574-0A4D-0AA7140801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4B467-3F9C-A721-6C4E-25C027CB30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7CD4EA-689D-630D-885A-12DF56D80FD0}"/>
              </a:ext>
            </a:extLst>
          </p:cNvPr>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269598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5E0B5-48AB-59BF-4A4D-9A4C66BA8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53519F-0D7F-B85B-D0D8-0AE51D40A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AA9F4-2882-E575-2F7E-27FA91D560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8CF7E-F508-1C3F-76A4-68BAB5FD5788}"/>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936794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C769D-61AF-71B6-D1E9-B9B119BDDB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F20A2D-306B-C6FF-1672-E9FCA6BA3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91237F-1707-65B5-3132-10DC1910B1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C07160-ED6F-B1FC-2D02-A1515DB87468}"/>
              </a:ext>
            </a:extLst>
          </p:cNvPr>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4127139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708BE-C38E-007A-5D82-85ED468C7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26B9B-CA85-3B7E-2B17-203753A38C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AA097-80F2-871F-54E2-8A20C2BB68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4B9A79-4E36-62BC-D466-3E6014D5B905}"/>
              </a:ext>
            </a:extLst>
          </p:cNvPr>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69597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F006E-2361-D3BD-69C4-145977F3B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D6948-A86A-0C36-D559-4086BB76DA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3DEDD-BB6E-F947-7228-AB60AAAA39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973EB4-D501-8955-108A-98FDF10CFA36}"/>
              </a:ext>
            </a:extLst>
          </p:cNvPr>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523210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C7084-975E-87B1-58BA-D6224E8F6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C8D79-8D59-4184-4AD9-6342134D9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6AB090-795C-5220-80F7-19FA745D3C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D0B27C-32F6-A3FF-D6B1-5BB3399650CB}"/>
              </a:ext>
            </a:extLst>
          </p:cNvPr>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3151804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76517-EB92-22D3-DA4C-4A518E008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6AFDD-10F1-E094-298D-D9C30C68D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28FA0-F9F1-2325-5C11-591E6DEE57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1133CA-0149-1B6E-9E1D-9B452BD02E39}"/>
              </a:ext>
            </a:extLst>
          </p:cNvPr>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768467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CC9CC-BFE7-3940-7D38-3B8A59C36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00B257-D5F6-75C6-0ECD-1E70C2A20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72D21-2760-11BC-04AA-549DB22984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74C7F7-32EC-0B18-278F-AF077A30E311}"/>
              </a:ext>
            </a:extLst>
          </p:cNvPr>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5809805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6196A-F659-61C4-55E4-151BB65C68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8B27E-C4E6-E785-18EE-E3C9CF5218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DBC62F-E9F8-E686-42E9-C0EDF385CA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90713B-7510-A0F5-621A-2CBE02B4AACB}"/>
              </a:ext>
            </a:extLst>
          </p:cNvPr>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3649158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5176A-4BBD-4092-4CAF-1C363ADE6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326F4-A99E-72F2-5EFB-D2704F2AF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D4F73D-2213-EC9C-71B9-235CC22339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8FE121-8AC3-1498-38A3-D08BE04FA478}"/>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6313706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65D2C-EE7E-92BF-5B43-D153DD7D5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EDEC2-0E91-6314-90F4-F927BBC75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3BFBA-FECF-EE4B-9275-E73B1C84F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9E324A-BC96-9958-0F41-A563395516AC}"/>
              </a:ext>
            </a:extLst>
          </p:cNvPr>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2472111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7EA75-6A8F-E990-528B-D071D0FC4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A6666-B9A8-0539-2E04-5A791F3D3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756CB-7CC4-A171-7261-C14EB2A109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C8C289-C9AA-E903-095D-C78600B180DB}"/>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2443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1D9303-22D1-768F-A43B-D5DE561557E2}"/>
              </a:ext>
            </a:extLst>
          </p:cNvPr>
          <p:cNvPicPr>
            <a:picLocks noChangeAspect="1"/>
          </p:cNvPicPr>
          <p:nvPr/>
        </p:nvPicPr>
        <p:blipFill>
          <a:blip r:embed="rId3"/>
          <a:stretch>
            <a:fillRect/>
          </a:stretch>
        </p:blipFill>
        <p:spPr>
          <a:xfrm>
            <a:off x="0" y="359"/>
            <a:ext cx="14630400" cy="8229600"/>
          </a:xfrm>
          <a:prstGeom prst="rect">
            <a:avLst/>
          </a:prstGeom>
        </p:spPr>
      </p:pic>
      <p:sp>
        <p:nvSpPr>
          <p:cNvPr id="3" name="Text 0"/>
          <p:cNvSpPr/>
          <p:nvPr/>
        </p:nvSpPr>
        <p:spPr>
          <a:xfrm>
            <a:off x="793790" y="2217765"/>
            <a:ext cx="8405966" cy="1417558"/>
          </a:xfrm>
          <a:prstGeom prst="rect">
            <a:avLst/>
          </a:prstGeom>
          <a:noFill/>
          <a:ln/>
        </p:spPr>
        <p:txBody>
          <a:bodyPr wrap="square" lIns="0" tIns="0" rIns="0" bIns="0" rtlCol="0" anchor="t"/>
          <a:lstStyle/>
          <a:p>
            <a:pPr marL="0" indent="0">
              <a:buNone/>
            </a:pPr>
            <a:r>
              <a:rPr lang="en-US" sz="6600" b="1" dirty="0">
                <a:solidFill>
                  <a:srgbClr val="F2E782"/>
                </a:solidFill>
                <a:latin typeface="Prata" pitchFamily="34" charset="0"/>
                <a:ea typeface="Prata" pitchFamily="34" charset="-122"/>
                <a:cs typeface="Prata" pitchFamily="34" charset="-120"/>
              </a:rPr>
              <a:t>Intelligent Financial Planning Hub</a:t>
            </a:r>
            <a:endParaRPr lang="en-US" sz="6600" b="1" dirty="0"/>
          </a:p>
        </p:txBody>
      </p:sp>
      <p:sp>
        <p:nvSpPr>
          <p:cNvPr id="4" name="Text 1"/>
          <p:cNvSpPr/>
          <p:nvPr/>
        </p:nvSpPr>
        <p:spPr>
          <a:xfrm>
            <a:off x="793790" y="478182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introduces the Finance Tracker, a web-based application designed to help users manage their personal finances.</a:t>
            </a:r>
            <a:endParaRPr lang="en-US" sz="1750" dirty="0"/>
          </a:p>
        </p:txBody>
      </p:sp>
      <p:sp>
        <p:nvSpPr>
          <p:cNvPr id="7" name="Text 3"/>
          <p:cNvSpPr/>
          <p:nvPr/>
        </p:nvSpPr>
        <p:spPr>
          <a:xfrm>
            <a:off x="793790" y="6455716"/>
            <a:ext cx="5159040" cy="396835"/>
          </a:xfrm>
          <a:prstGeom prst="rect">
            <a:avLst/>
          </a:prstGeom>
          <a:noFill/>
          <a:ln/>
        </p:spPr>
        <p:txBody>
          <a:bodyPr wrap="none" lIns="0" tIns="0" rIns="0" bIns="0" rtlCol="0" anchor="t"/>
          <a:lstStyle/>
          <a:p>
            <a:pPr marL="0" indent="0" algn="l">
              <a:lnSpc>
                <a:spcPts val="3100"/>
              </a:lnSpc>
              <a:buNone/>
            </a:pPr>
            <a:r>
              <a:rPr lang="en-US" sz="2200" b="1">
                <a:solidFill>
                  <a:srgbClr val="CFCBBF"/>
                </a:solidFill>
                <a:latin typeface="Raleway Bold" pitchFamily="34" charset="0"/>
                <a:ea typeface="Raleway Bold" pitchFamily="34" charset="-122"/>
                <a:cs typeface="Raleway Bold" pitchFamily="34" charset="-120"/>
              </a:rPr>
              <a:t>By - Team 4</a:t>
            </a:r>
          </a:p>
          <a:p>
            <a:pPr marL="0" indent="0" algn="l">
              <a:lnSpc>
                <a:spcPts val="3100"/>
              </a:lnSpc>
              <a:buNone/>
            </a:pPr>
            <a:endParaRPr lang="en-US" sz="2200" b="1">
              <a:solidFill>
                <a:srgbClr val="CFCBBF"/>
              </a:solidFill>
              <a:latin typeface="Raleway Bold" pitchFamily="34" charset="0"/>
              <a:ea typeface="Raleway Bold" pitchFamily="34" charset="-122"/>
              <a:cs typeface="Raleway Bold" pitchFamily="34" charset="-120"/>
            </a:endParaRPr>
          </a:p>
          <a:p>
            <a:pPr marL="0" indent="0" algn="l">
              <a:lnSpc>
                <a:spcPts val="3100"/>
              </a:lnSpc>
              <a:buNone/>
            </a:pP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8188F-16E7-0129-0D7A-2450851A5432}"/>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5B915C06-C6CC-C5BC-CD68-25425842D612}"/>
              </a:ext>
            </a:extLst>
          </p:cNvPr>
          <p:cNvSpPr/>
          <p:nvPr/>
        </p:nvSpPr>
        <p:spPr>
          <a:xfrm>
            <a:off x="1763951" y="214119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E55023B7-82B3-B58C-9DB2-2E79778E307C}"/>
              </a:ext>
            </a:extLst>
          </p:cNvPr>
          <p:cNvSpPr/>
          <p:nvPr/>
        </p:nvSpPr>
        <p:spPr>
          <a:xfrm>
            <a:off x="1763947" y="7034528"/>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2933D57B-6058-81CC-AC59-6596418FF1F2}"/>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38A94C61-72D0-C6A8-0F30-FC88B20DB383}"/>
              </a:ext>
            </a:extLst>
          </p:cNvPr>
          <p:cNvSpPr/>
          <p:nvPr/>
        </p:nvSpPr>
        <p:spPr>
          <a:xfrm>
            <a:off x="1763945" y="7426580"/>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09F6ABA2-1099-24A7-8771-8DD32B59C26C}"/>
              </a:ext>
            </a:extLst>
          </p:cNvPr>
          <p:cNvSpPr/>
          <p:nvPr/>
        </p:nvSpPr>
        <p:spPr>
          <a:xfrm>
            <a:off x="1763944" y="781863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E9FA7688-FA1B-0847-5215-90DBBB31DA2D}"/>
              </a:ext>
            </a:extLst>
          </p:cNvPr>
          <p:cNvPicPr>
            <a:picLocks noChangeAspect="1"/>
          </p:cNvPicPr>
          <p:nvPr/>
        </p:nvPicPr>
        <p:blipFill>
          <a:blip r:embed="rId3"/>
          <a:stretch>
            <a:fillRect/>
          </a:stretch>
        </p:blipFill>
        <p:spPr>
          <a:xfrm>
            <a:off x="3031364" y="2495527"/>
            <a:ext cx="9491527" cy="4500933"/>
          </a:xfrm>
          <a:prstGeom prst="rect">
            <a:avLst/>
          </a:prstGeom>
        </p:spPr>
      </p:pic>
      <p:pic>
        <p:nvPicPr>
          <p:cNvPr id="6" name="Picture 5">
            <a:extLst>
              <a:ext uri="{FF2B5EF4-FFF2-40B4-BE49-F238E27FC236}">
                <a16:creationId xmlns:a16="http://schemas.microsoft.com/office/drawing/2014/main" id="{FF075AF4-9791-2452-DE7F-91D14727DECE}"/>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304015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ADC17-5860-8B82-B6D3-7298D075C71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8C1D0C35-17DB-4839-B9FF-6EEE53838145}"/>
              </a:ext>
            </a:extLst>
          </p:cNvPr>
          <p:cNvSpPr/>
          <p:nvPr/>
        </p:nvSpPr>
        <p:spPr>
          <a:xfrm>
            <a:off x="1763953" y="2216987"/>
            <a:ext cx="3141484" cy="376198"/>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893417EC-A08B-ABBC-67AA-AD6FF7E6AD7E}"/>
              </a:ext>
            </a:extLst>
          </p:cNvPr>
          <p:cNvSpPr/>
          <p:nvPr/>
        </p:nvSpPr>
        <p:spPr>
          <a:xfrm>
            <a:off x="1763952" y="2648218"/>
            <a:ext cx="3141484" cy="376198"/>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1C94ABDD-F661-4666-3844-96F816ABB152}"/>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B9ADA893-408A-D015-DB0A-328BD7084E00}"/>
              </a:ext>
            </a:extLst>
          </p:cNvPr>
          <p:cNvSpPr/>
          <p:nvPr/>
        </p:nvSpPr>
        <p:spPr>
          <a:xfrm>
            <a:off x="1763952" y="7363750"/>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43FA564C-3B6B-ACD3-CEBA-146DCB107CF3}"/>
              </a:ext>
            </a:extLst>
          </p:cNvPr>
          <p:cNvSpPr/>
          <p:nvPr/>
        </p:nvSpPr>
        <p:spPr>
          <a:xfrm>
            <a:off x="1763951" y="77333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A453B2D7-5058-F14B-BEFA-D2F9F9269D10}"/>
              </a:ext>
            </a:extLst>
          </p:cNvPr>
          <p:cNvPicPr>
            <a:picLocks noChangeAspect="1"/>
          </p:cNvPicPr>
          <p:nvPr/>
        </p:nvPicPr>
        <p:blipFill>
          <a:blip r:embed="rId3"/>
          <a:srcRect/>
          <a:stretch/>
        </p:blipFill>
        <p:spPr>
          <a:xfrm>
            <a:off x="3483992" y="3090760"/>
            <a:ext cx="8235939" cy="4175909"/>
          </a:xfrm>
          <a:prstGeom prst="rect">
            <a:avLst/>
          </a:prstGeom>
        </p:spPr>
      </p:pic>
      <p:pic>
        <p:nvPicPr>
          <p:cNvPr id="6" name="Picture 5">
            <a:extLst>
              <a:ext uri="{FF2B5EF4-FFF2-40B4-BE49-F238E27FC236}">
                <a16:creationId xmlns:a16="http://schemas.microsoft.com/office/drawing/2014/main" id="{6D5EC79B-2E81-EC6E-9A3C-94226294834B}"/>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741439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96A9C-9CB7-C31C-B0AF-311FFEE59A41}"/>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6A25FD6D-29AD-42DF-6985-D603B5CD2288}"/>
              </a:ext>
            </a:extLst>
          </p:cNvPr>
          <p:cNvSpPr/>
          <p:nvPr/>
        </p:nvSpPr>
        <p:spPr>
          <a:xfrm>
            <a:off x="1763944" y="221698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66A30FCC-0A11-C402-D2E0-89B6E9160584}"/>
              </a:ext>
            </a:extLst>
          </p:cNvPr>
          <p:cNvSpPr/>
          <p:nvPr/>
        </p:nvSpPr>
        <p:spPr>
          <a:xfrm>
            <a:off x="1763939" y="257131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9CE04752-D82C-98BC-934B-C898F58FE7D7}"/>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0C63C03B-DE39-189C-BB2F-7F29DF946B6B}"/>
              </a:ext>
            </a:extLst>
          </p:cNvPr>
          <p:cNvSpPr/>
          <p:nvPr/>
        </p:nvSpPr>
        <p:spPr>
          <a:xfrm>
            <a:off x="1763937" y="2931519"/>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B19C5C7A-E150-699C-06AC-FCB579BE39DD}"/>
              </a:ext>
            </a:extLst>
          </p:cNvPr>
          <p:cNvSpPr/>
          <p:nvPr/>
        </p:nvSpPr>
        <p:spPr>
          <a:xfrm>
            <a:off x="1763944" y="777649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21052A6A-87BC-249D-7826-0FA467C4CF6A}"/>
              </a:ext>
            </a:extLst>
          </p:cNvPr>
          <p:cNvPicPr>
            <a:picLocks noChangeAspect="1"/>
          </p:cNvPicPr>
          <p:nvPr/>
        </p:nvPicPr>
        <p:blipFill>
          <a:blip r:embed="rId3"/>
          <a:srcRect/>
          <a:stretch/>
        </p:blipFill>
        <p:spPr>
          <a:xfrm>
            <a:off x="3249807" y="3275613"/>
            <a:ext cx="8623254" cy="4318367"/>
          </a:xfrm>
          <a:prstGeom prst="rect">
            <a:avLst/>
          </a:prstGeom>
        </p:spPr>
      </p:pic>
      <p:pic>
        <p:nvPicPr>
          <p:cNvPr id="6" name="Picture 5">
            <a:extLst>
              <a:ext uri="{FF2B5EF4-FFF2-40B4-BE49-F238E27FC236}">
                <a16:creationId xmlns:a16="http://schemas.microsoft.com/office/drawing/2014/main" id="{5C6EC49D-58D0-03C5-5B02-12165C354D19}"/>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938569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FA7AD-3C50-E944-D186-39E2CCDCEDC2}"/>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72BC9772-0BCF-3C55-FDD6-D32DC5EAB017}"/>
              </a:ext>
            </a:extLst>
          </p:cNvPr>
          <p:cNvSpPr/>
          <p:nvPr/>
        </p:nvSpPr>
        <p:spPr>
          <a:xfrm>
            <a:off x="1763951" y="227920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F8B7CC59-1542-26B9-DA16-BE6EC0DA8612}"/>
              </a:ext>
            </a:extLst>
          </p:cNvPr>
          <p:cNvSpPr/>
          <p:nvPr/>
        </p:nvSpPr>
        <p:spPr>
          <a:xfrm>
            <a:off x="1763953" y="264507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6547ECDE-DE27-758E-4F92-73B2F13B0045}"/>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598A44BF-4F45-BDB1-2530-343176FEA6D7}"/>
              </a:ext>
            </a:extLst>
          </p:cNvPr>
          <p:cNvSpPr/>
          <p:nvPr/>
        </p:nvSpPr>
        <p:spPr>
          <a:xfrm>
            <a:off x="1763951" y="29897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97501D34-0E36-A797-FE69-FEBA288B175C}"/>
              </a:ext>
            </a:extLst>
          </p:cNvPr>
          <p:cNvSpPr/>
          <p:nvPr/>
        </p:nvSpPr>
        <p:spPr>
          <a:xfrm>
            <a:off x="1763947" y="33341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B529CCB2-0EB5-1370-DFF5-B447E336B116}"/>
              </a:ext>
            </a:extLst>
          </p:cNvPr>
          <p:cNvPicPr>
            <a:picLocks noChangeAspect="1"/>
          </p:cNvPicPr>
          <p:nvPr/>
        </p:nvPicPr>
        <p:blipFill>
          <a:blip r:embed="rId3"/>
          <a:srcRect/>
          <a:stretch/>
        </p:blipFill>
        <p:spPr>
          <a:xfrm>
            <a:off x="3029960" y="3762273"/>
            <a:ext cx="8570479" cy="4265141"/>
          </a:xfrm>
          <a:prstGeom prst="rect">
            <a:avLst/>
          </a:prstGeom>
        </p:spPr>
      </p:pic>
      <p:pic>
        <p:nvPicPr>
          <p:cNvPr id="6" name="Picture 5">
            <a:extLst>
              <a:ext uri="{FF2B5EF4-FFF2-40B4-BE49-F238E27FC236}">
                <a16:creationId xmlns:a16="http://schemas.microsoft.com/office/drawing/2014/main" id="{E35822B5-9D65-EB50-7E54-ECA8B1E69B07}"/>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2205885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0"/>
            <a:ext cx="5486400" cy="8229599"/>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Expense Management</a:t>
            </a:r>
            <a:endParaRPr lang="en-US" sz="4450" dirty="0"/>
          </a:p>
        </p:txBody>
      </p:sp>
      <p:sp>
        <p:nvSpPr>
          <p:cNvPr id="4" name="Shape 1"/>
          <p:cNvSpPr/>
          <p:nvPr/>
        </p:nvSpPr>
        <p:spPr>
          <a:xfrm>
            <a:off x="793790" y="3119676"/>
            <a:ext cx="510302" cy="510302"/>
          </a:xfrm>
          <a:prstGeom prst="roundRect">
            <a:avLst>
              <a:gd name="adj" fmla="val 6667"/>
            </a:avLst>
          </a:prstGeom>
          <a:solidFill>
            <a:srgbClr val="3A3B3C"/>
          </a:solidFill>
          <a:ln/>
        </p:spPr>
      </p:sp>
      <p:sp>
        <p:nvSpPr>
          <p:cNvPr id="5" name="Text 2"/>
          <p:cNvSpPr/>
          <p:nvPr/>
        </p:nvSpPr>
        <p:spPr>
          <a:xfrm>
            <a:off x="990243" y="3204686"/>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Add Expenses</a:t>
            </a:r>
            <a:endParaRPr lang="en-US" sz="2200" dirty="0"/>
          </a:p>
        </p:txBody>
      </p:sp>
      <p:sp>
        <p:nvSpPr>
          <p:cNvPr id="7" name="Text 4"/>
          <p:cNvSpPr/>
          <p:nvPr/>
        </p:nvSpPr>
        <p:spPr>
          <a:xfrm>
            <a:off x="1530906"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record their expenses by entering details such as amount, category, date, and description.</a:t>
            </a:r>
            <a:endParaRPr lang="en-US" sz="1750" dirty="0"/>
          </a:p>
        </p:txBody>
      </p:sp>
      <p:sp>
        <p:nvSpPr>
          <p:cNvPr id="8" name="Shape 5"/>
          <p:cNvSpPr/>
          <p:nvPr/>
        </p:nvSpPr>
        <p:spPr>
          <a:xfrm>
            <a:off x="4685467" y="3119676"/>
            <a:ext cx="510302" cy="510302"/>
          </a:xfrm>
          <a:prstGeom prst="roundRect">
            <a:avLst>
              <a:gd name="adj" fmla="val 6667"/>
            </a:avLst>
          </a:prstGeom>
          <a:solidFill>
            <a:srgbClr val="3A3B3C"/>
          </a:solidFill>
          <a:ln/>
        </p:spPr>
      </p:sp>
      <p:sp>
        <p:nvSpPr>
          <p:cNvPr id="9" name="Text 6"/>
          <p:cNvSpPr/>
          <p:nvPr/>
        </p:nvSpPr>
        <p:spPr>
          <a:xfrm>
            <a:off x="4836319" y="3204686"/>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View Expenses</a:t>
            </a:r>
            <a:endParaRPr lang="en-US" sz="2200" dirty="0"/>
          </a:p>
        </p:txBody>
      </p:sp>
      <p:sp>
        <p:nvSpPr>
          <p:cNvPr id="11" name="Text 8"/>
          <p:cNvSpPr/>
          <p:nvPr/>
        </p:nvSpPr>
        <p:spPr>
          <a:xfrm>
            <a:off x="5422583"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comprehensive list of all recorded expenses is displayed, allowing users to track their spending history easily.</a:t>
            </a:r>
            <a:endParaRPr lang="en-US" sz="1750" dirty="0"/>
          </a:p>
        </p:txBody>
      </p:sp>
      <p:sp>
        <p:nvSpPr>
          <p:cNvPr id="12" name="Shape 9"/>
          <p:cNvSpPr/>
          <p:nvPr/>
        </p:nvSpPr>
        <p:spPr>
          <a:xfrm>
            <a:off x="793790" y="5906572"/>
            <a:ext cx="510302" cy="510302"/>
          </a:xfrm>
          <a:prstGeom prst="roundRect">
            <a:avLst>
              <a:gd name="adj" fmla="val 6667"/>
            </a:avLst>
          </a:prstGeom>
          <a:solidFill>
            <a:srgbClr val="3A3B3C"/>
          </a:solidFill>
          <a:ln/>
        </p:spPr>
      </p:sp>
      <p:sp>
        <p:nvSpPr>
          <p:cNvPr id="13" name="Text 10"/>
          <p:cNvSpPr/>
          <p:nvPr/>
        </p:nvSpPr>
        <p:spPr>
          <a:xfrm>
            <a:off x="943451" y="5991582"/>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5906572"/>
            <a:ext cx="3273266"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Edit or Delete Expenses</a:t>
            </a:r>
            <a:endParaRPr lang="en-US" sz="2200" dirty="0"/>
          </a:p>
        </p:txBody>
      </p:sp>
      <p:sp>
        <p:nvSpPr>
          <p:cNvPr id="15" name="Text 12"/>
          <p:cNvSpPr/>
          <p:nvPr/>
        </p:nvSpPr>
        <p:spPr>
          <a:xfrm>
            <a:off x="1530906" y="63969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update existing expense details or remove them entirely, offering flexibility and control over their financial data.</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163851"/>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p:cNvSpPr/>
          <p:nvPr/>
        </p:nvSpPr>
        <p:spPr>
          <a:xfrm>
            <a:off x="793790" y="34396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4" name="Text 2"/>
          <p:cNvSpPr/>
          <p:nvPr/>
        </p:nvSpPr>
        <p:spPr>
          <a:xfrm>
            <a:off x="793790" y="40207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enter their expenses with details like amount, category, date, and description.</a:t>
            </a:r>
            <a:endParaRPr lang="en-US" sz="1750" dirty="0"/>
          </a:p>
        </p:txBody>
      </p:sp>
      <p:sp>
        <p:nvSpPr>
          <p:cNvPr id="5" name="Text 3"/>
          <p:cNvSpPr/>
          <p:nvPr/>
        </p:nvSpPr>
        <p:spPr>
          <a:xfrm>
            <a:off x="7599521" y="34396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sp>
        <p:nvSpPr>
          <p:cNvPr id="6" name="Text 4"/>
          <p:cNvSpPr/>
          <p:nvPr/>
        </p:nvSpPr>
        <p:spPr>
          <a:xfrm>
            <a:off x="7599521" y="40207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users to see a list of all their recorded expenses, displaying key details like amount, category, and date.</a:t>
            </a:r>
            <a:endParaRPr lang="en-US" sz="1750" dirty="0"/>
          </a:p>
        </p:txBody>
      </p:sp>
      <p:pic>
        <p:nvPicPr>
          <p:cNvPr id="7" name="Picture 6">
            <a:extLst>
              <a:ext uri="{FF2B5EF4-FFF2-40B4-BE49-F238E27FC236}">
                <a16:creationId xmlns:a16="http://schemas.microsoft.com/office/drawing/2014/main" id="{F2E6DA48-323F-D1B0-8ADB-7F5DE3BC487A}"/>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9" name="TextBox 8">
            <a:extLst>
              <a:ext uri="{FF2B5EF4-FFF2-40B4-BE49-F238E27FC236}">
                <a16:creationId xmlns:a16="http://schemas.microsoft.com/office/drawing/2014/main" id="{C5C5D999-F574-1BA2-6763-48DA4BE9702A}"/>
              </a:ext>
            </a:extLst>
          </p:cNvPr>
          <p:cNvSpPr txBox="1"/>
          <p:nvPr/>
        </p:nvSpPr>
        <p:spPr>
          <a:xfrm>
            <a:off x="699739" y="623858"/>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8" name="Text 1">
            <a:extLst>
              <a:ext uri="{FF2B5EF4-FFF2-40B4-BE49-F238E27FC236}">
                <a16:creationId xmlns:a16="http://schemas.microsoft.com/office/drawing/2014/main" id="{B7C109E4-46C0-83DE-61B8-4FF0209ED8C1}"/>
              </a:ext>
            </a:extLst>
          </p:cNvPr>
          <p:cNvSpPr/>
          <p:nvPr/>
        </p:nvSpPr>
        <p:spPr>
          <a:xfrm>
            <a:off x="7599521" y="54296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sp>
        <p:nvSpPr>
          <p:cNvPr id="10" name="Text 2">
            <a:extLst>
              <a:ext uri="{FF2B5EF4-FFF2-40B4-BE49-F238E27FC236}">
                <a16:creationId xmlns:a16="http://schemas.microsoft.com/office/drawing/2014/main" id="{3620AF5B-B9C2-AF67-4A25-52E25383885A}"/>
              </a:ext>
            </a:extLst>
          </p:cNvPr>
          <p:cNvSpPr/>
          <p:nvPr/>
        </p:nvSpPr>
        <p:spPr>
          <a:xfrm>
            <a:off x="7599521" y="6010794"/>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Enables users to edit existing expense entries by modifying details like amount, category, or description, or to delete any expense they no longer wish to track.</a:t>
            </a:r>
            <a:endParaRPr lang="en-US" sz="1750" dirty="0"/>
          </a:p>
        </p:txBody>
      </p:sp>
      <p:sp>
        <p:nvSpPr>
          <p:cNvPr id="13" name="Text 3">
            <a:extLst>
              <a:ext uri="{FF2B5EF4-FFF2-40B4-BE49-F238E27FC236}">
                <a16:creationId xmlns:a16="http://schemas.microsoft.com/office/drawing/2014/main" id="{227CF9DF-47F8-AAB9-1397-EBD22D2EB943}"/>
              </a:ext>
            </a:extLst>
          </p:cNvPr>
          <p:cNvSpPr/>
          <p:nvPr/>
        </p:nvSpPr>
        <p:spPr>
          <a:xfrm>
            <a:off x="699739" y="54296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Filter Option View Expenses</a:t>
            </a:r>
            <a:endParaRPr lang="en-US" sz="2200" dirty="0"/>
          </a:p>
        </p:txBody>
      </p:sp>
      <p:sp>
        <p:nvSpPr>
          <p:cNvPr id="14" name="Text 4">
            <a:extLst>
              <a:ext uri="{FF2B5EF4-FFF2-40B4-BE49-F238E27FC236}">
                <a16:creationId xmlns:a16="http://schemas.microsoft.com/office/drawing/2014/main" id="{BE597811-953E-2A89-5A60-2B83EE047C7A}"/>
              </a:ext>
            </a:extLst>
          </p:cNvPr>
          <p:cNvSpPr/>
          <p:nvPr/>
        </p:nvSpPr>
        <p:spPr>
          <a:xfrm>
            <a:off x="699739" y="6010794"/>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users to filter the expenses recorded in the data bases with respect to date to and from ranges and also able to filter them with respective to the category of the expenses.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051B2-B706-8645-806F-213646D8895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9F63302-E5AB-1EC5-330D-EC8862728FBE}"/>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02AEFE1F-CD3B-C4A0-4368-FEE13B642610}"/>
              </a:ext>
            </a:extLst>
          </p:cNvPr>
          <p:cNvSpPr/>
          <p:nvPr/>
        </p:nvSpPr>
        <p:spPr>
          <a:xfrm>
            <a:off x="905302" y="55751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4E539489-198C-FD91-CD57-64DEA5C7A4C2}"/>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A50FFF1B-5208-FAEA-348C-04F2294F8E50}"/>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CE6BDC91-8C78-849E-4800-ADB1B84BE134}"/>
              </a:ext>
            </a:extLst>
          </p:cNvPr>
          <p:cNvSpPr/>
          <p:nvPr/>
        </p:nvSpPr>
        <p:spPr>
          <a:xfrm>
            <a:off x="905302" y="3076348"/>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0A35BD82-2E51-1835-9938-4AFF9B6F7A4B}"/>
              </a:ext>
            </a:extLst>
          </p:cNvPr>
          <p:cNvSpPr/>
          <p:nvPr/>
        </p:nvSpPr>
        <p:spPr>
          <a:xfrm>
            <a:off x="905301" y="432575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1026" name="Picture 2" descr="Best Expense Management Software India 2024: ExpenseOnDemand">
            <a:extLst>
              <a:ext uri="{FF2B5EF4-FFF2-40B4-BE49-F238E27FC236}">
                <a16:creationId xmlns:a16="http://schemas.microsoft.com/office/drawing/2014/main" id="{E23147E5-7A34-8E9F-36E4-D75D45256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2832677"/>
            <a:ext cx="6166470" cy="3990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970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5C1D3-AA47-8B14-CEC6-F1A7C15FBDE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6AD1AC0-9A00-FFDF-DB92-74CB60F5C31F}"/>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45DD221E-0BAF-E752-311F-AB2EFDE6A4AF}"/>
              </a:ext>
            </a:extLst>
          </p:cNvPr>
          <p:cNvSpPr/>
          <p:nvPr/>
        </p:nvSpPr>
        <p:spPr>
          <a:xfrm>
            <a:off x="905302" y="78170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59A6ED1D-40A3-448C-46C0-4A8F1196C433}"/>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A66CAD24-A2AF-645E-2D37-5B4A3850DA5D}"/>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0D28F24A-D467-A9AC-778A-1C7B5977B19C}"/>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0F8E1F19-328D-B550-A701-2F355AA6ED81}"/>
              </a:ext>
            </a:extLst>
          </p:cNvPr>
          <p:cNvSpPr/>
          <p:nvPr/>
        </p:nvSpPr>
        <p:spPr>
          <a:xfrm>
            <a:off x="905302" y="746272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5" name="Picture 4">
            <a:extLst>
              <a:ext uri="{FF2B5EF4-FFF2-40B4-BE49-F238E27FC236}">
                <a16:creationId xmlns:a16="http://schemas.microsoft.com/office/drawing/2014/main" id="{CE314FAB-A377-D149-C11F-E3ABB7A8DDD5}"/>
              </a:ext>
            </a:extLst>
          </p:cNvPr>
          <p:cNvPicPr>
            <a:picLocks noChangeAspect="1"/>
          </p:cNvPicPr>
          <p:nvPr/>
        </p:nvPicPr>
        <p:blipFill>
          <a:blip r:embed="rId4"/>
          <a:stretch>
            <a:fillRect/>
          </a:stretch>
        </p:blipFill>
        <p:spPr>
          <a:xfrm>
            <a:off x="2992712" y="2378208"/>
            <a:ext cx="8644975" cy="5013752"/>
          </a:xfrm>
          <a:prstGeom prst="rect">
            <a:avLst/>
          </a:prstGeom>
        </p:spPr>
      </p:pic>
    </p:spTree>
    <p:extLst>
      <p:ext uri="{BB962C8B-B14F-4D97-AF65-F5344CB8AC3E}">
        <p14:creationId xmlns:p14="http://schemas.microsoft.com/office/powerpoint/2010/main" val="1323548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721BA-C1CA-F121-C596-032D6D9C13C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F8F7286-4B8D-5A94-8FE2-CCEEC8C671E0}"/>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BE08E089-C1DB-A07A-F173-9EDBF6E3AA72}"/>
              </a:ext>
            </a:extLst>
          </p:cNvPr>
          <p:cNvSpPr/>
          <p:nvPr/>
        </p:nvSpPr>
        <p:spPr>
          <a:xfrm>
            <a:off x="905302" y="78170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7D91158F-7C58-FB18-415E-D322D80D7140}"/>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820F020A-7D89-1314-D7CF-B9BFC9604C5D}"/>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0393F3EA-5906-E1DE-375A-7D40BA5B9332}"/>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D508AE1F-6656-44A9-6632-F4F46B4CD515}"/>
              </a:ext>
            </a:extLst>
          </p:cNvPr>
          <p:cNvSpPr/>
          <p:nvPr/>
        </p:nvSpPr>
        <p:spPr>
          <a:xfrm>
            <a:off x="905302" y="22546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4" name="Picture 3">
            <a:extLst>
              <a:ext uri="{FF2B5EF4-FFF2-40B4-BE49-F238E27FC236}">
                <a16:creationId xmlns:a16="http://schemas.microsoft.com/office/drawing/2014/main" id="{D28DDD75-502A-5866-02BC-D3FC0922B589}"/>
              </a:ext>
            </a:extLst>
          </p:cNvPr>
          <p:cNvPicPr>
            <a:picLocks noChangeAspect="1"/>
          </p:cNvPicPr>
          <p:nvPr/>
        </p:nvPicPr>
        <p:blipFill>
          <a:blip r:embed="rId4"/>
          <a:srcRect/>
          <a:stretch/>
        </p:blipFill>
        <p:spPr>
          <a:xfrm>
            <a:off x="2992712" y="2786105"/>
            <a:ext cx="8644975" cy="4908258"/>
          </a:xfrm>
          <a:prstGeom prst="rect">
            <a:avLst/>
          </a:prstGeom>
        </p:spPr>
      </p:pic>
    </p:spTree>
    <p:extLst>
      <p:ext uri="{BB962C8B-B14F-4D97-AF65-F5344CB8AC3E}">
        <p14:creationId xmlns:p14="http://schemas.microsoft.com/office/powerpoint/2010/main" val="392888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C962C-A31E-92A9-91BB-2B16CF12B74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58742CA-52AD-1376-BDBB-3CD7972E747A}"/>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8358AD31-56B5-AC33-F604-99FFAAAC75BA}"/>
              </a:ext>
            </a:extLst>
          </p:cNvPr>
          <p:cNvSpPr/>
          <p:nvPr/>
        </p:nvSpPr>
        <p:spPr>
          <a:xfrm>
            <a:off x="905302" y="260898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228F77B7-EC2A-6583-B4D5-931E85FC4E97}"/>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EFC72D90-3E05-78F2-698C-6D4402B286BF}"/>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165AD5AF-D51D-2C28-0FDC-31673C6734DD}"/>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33732810-06DF-E6C1-4304-4ABD19C859E3}"/>
              </a:ext>
            </a:extLst>
          </p:cNvPr>
          <p:cNvSpPr/>
          <p:nvPr/>
        </p:nvSpPr>
        <p:spPr>
          <a:xfrm>
            <a:off x="905302" y="22546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4" name="Picture 3">
            <a:extLst>
              <a:ext uri="{FF2B5EF4-FFF2-40B4-BE49-F238E27FC236}">
                <a16:creationId xmlns:a16="http://schemas.microsoft.com/office/drawing/2014/main" id="{57D612EF-0E3E-93FD-6CDA-F1654AC27BA8}"/>
              </a:ext>
            </a:extLst>
          </p:cNvPr>
          <p:cNvPicPr>
            <a:picLocks noChangeAspect="1"/>
          </p:cNvPicPr>
          <p:nvPr/>
        </p:nvPicPr>
        <p:blipFill>
          <a:blip r:embed="rId4"/>
          <a:srcRect/>
          <a:stretch/>
        </p:blipFill>
        <p:spPr>
          <a:xfrm>
            <a:off x="2992712" y="3147017"/>
            <a:ext cx="8644975" cy="4919362"/>
          </a:xfrm>
          <a:prstGeom prst="rect">
            <a:avLst/>
          </a:prstGeom>
        </p:spPr>
      </p:pic>
    </p:spTree>
    <p:extLst>
      <p:ext uri="{BB962C8B-B14F-4D97-AF65-F5344CB8AC3E}">
        <p14:creationId xmlns:p14="http://schemas.microsoft.com/office/powerpoint/2010/main" val="324379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1764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Project Team Members</a:t>
            </a:r>
            <a:endParaRPr lang="en-US" sz="4450" dirty="0"/>
          </a:p>
        </p:txBody>
      </p:sp>
      <p:sp>
        <p:nvSpPr>
          <p:cNvPr id="3" name="Text 1"/>
          <p:cNvSpPr/>
          <p:nvPr/>
        </p:nvSpPr>
        <p:spPr>
          <a:xfrm>
            <a:off x="1797400" y="340768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1.	P V Shyam Sundar Lal (Team Lead)</a:t>
            </a:r>
            <a:endParaRPr lang="en-US" sz="2200" dirty="0"/>
          </a:p>
        </p:txBody>
      </p:sp>
      <p:pic>
        <p:nvPicPr>
          <p:cNvPr id="12" name="Picture 11">
            <a:extLst>
              <a:ext uri="{FF2B5EF4-FFF2-40B4-BE49-F238E27FC236}">
                <a16:creationId xmlns:a16="http://schemas.microsoft.com/office/drawing/2014/main" id="{C813718F-753B-8E77-4584-5E7038DB65B9}"/>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3" name="Text 1">
            <a:extLst>
              <a:ext uri="{FF2B5EF4-FFF2-40B4-BE49-F238E27FC236}">
                <a16:creationId xmlns:a16="http://schemas.microsoft.com/office/drawing/2014/main" id="{7F185B0D-2353-EE63-2F58-A4DFC1C5AFFF}"/>
              </a:ext>
            </a:extLst>
          </p:cNvPr>
          <p:cNvSpPr/>
          <p:nvPr/>
        </p:nvSpPr>
        <p:spPr>
          <a:xfrm>
            <a:off x="1797400" y="411325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2.	Abhinandan S </a:t>
            </a:r>
            <a:r>
              <a:rPr lang="en-US" sz="2200" dirty="0" err="1">
                <a:solidFill>
                  <a:srgbClr val="F2E782"/>
                </a:solidFill>
                <a:latin typeface="Prata" pitchFamily="34" charset="0"/>
                <a:ea typeface="Prata" pitchFamily="34" charset="-122"/>
                <a:cs typeface="Prata" pitchFamily="34" charset="-120"/>
              </a:rPr>
              <a:t>Vishwaroop</a:t>
            </a:r>
            <a:r>
              <a:rPr lang="en-US" sz="2200" dirty="0">
                <a:solidFill>
                  <a:srgbClr val="F2E782"/>
                </a:solidFill>
                <a:latin typeface="Prata" pitchFamily="34" charset="0"/>
                <a:ea typeface="Prata" pitchFamily="34" charset="-122"/>
                <a:cs typeface="Prata" pitchFamily="34" charset="-120"/>
              </a:rPr>
              <a:t> </a:t>
            </a:r>
            <a:endParaRPr lang="en-US" sz="2200" dirty="0"/>
          </a:p>
        </p:txBody>
      </p:sp>
      <p:sp>
        <p:nvSpPr>
          <p:cNvPr id="14" name="Text 1">
            <a:extLst>
              <a:ext uri="{FF2B5EF4-FFF2-40B4-BE49-F238E27FC236}">
                <a16:creationId xmlns:a16="http://schemas.microsoft.com/office/drawing/2014/main" id="{54556B0A-7850-06D5-B9AF-A3AB1850B831}"/>
              </a:ext>
            </a:extLst>
          </p:cNvPr>
          <p:cNvSpPr/>
          <p:nvPr/>
        </p:nvSpPr>
        <p:spPr>
          <a:xfrm>
            <a:off x="1797400" y="487593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3.	Nivedita Pal</a:t>
            </a:r>
            <a:endParaRPr lang="en-US" sz="2200" dirty="0"/>
          </a:p>
        </p:txBody>
      </p:sp>
      <p:sp>
        <p:nvSpPr>
          <p:cNvPr id="15" name="Text 1">
            <a:extLst>
              <a:ext uri="{FF2B5EF4-FFF2-40B4-BE49-F238E27FC236}">
                <a16:creationId xmlns:a16="http://schemas.microsoft.com/office/drawing/2014/main" id="{FE693D7E-9D13-CFF0-55FE-23418B67BA2D}"/>
              </a:ext>
            </a:extLst>
          </p:cNvPr>
          <p:cNvSpPr/>
          <p:nvPr/>
        </p:nvSpPr>
        <p:spPr>
          <a:xfrm>
            <a:off x="1797400" y="55814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4.	</a:t>
            </a:r>
            <a:r>
              <a:rPr lang="en-US" sz="2200" dirty="0" err="1">
                <a:solidFill>
                  <a:srgbClr val="F2E782"/>
                </a:solidFill>
                <a:latin typeface="Prata" pitchFamily="34" charset="0"/>
                <a:ea typeface="Prata" pitchFamily="34" charset="-122"/>
                <a:cs typeface="Prata" pitchFamily="34" charset="-120"/>
              </a:rPr>
              <a:t>Pulicharla</a:t>
            </a:r>
            <a:r>
              <a:rPr lang="en-US" sz="2200" dirty="0">
                <a:solidFill>
                  <a:srgbClr val="F2E782"/>
                </a:solidFill>
                <a:latin typeface="Prata" pitchFamily="34" charset="0"/>
                <a:ea typeface="Prata" pitchFamily="34" charset="-122"/>
                <a:cs typeface="Prata" pitchFamily="34" charset="-120"/>
              </a:rPr>
              <a:t> </a:t>
            </a:r>
            <a:r>
              <a:rPr lang="en-US" sz="2200" dirty="0" err="1">
                <a:solidFill>
                  <a:srgbClr val="F2E782"/>
                </a:solidFill>
                <a:latin typeface="Prata" pitchFamily="34" charset="0"/>
                <a:ea typeface="Prata" pitchFamily="34" charset="-122"/>
                <a:cs typeface="Prata" pitchFamily="34" charset="-120"/>
              </a:rPr>
              <a:t>Nikhitha</a:t>
            </a: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214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Takeaways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4005382" y="2959179"/>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2"/>
          <p:cNvSpPr/>
          <p:nvPr/>
        </p:nvSpPr>
        <p:spPr>
          <a:xfrm>
            <a:off x="5357217" y="2792254"/>
            <a:ext cx="2766298"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User-Centric Design</a:t>
            </a:r>
            <a:endParaRPr lang="en-US" sz="2200" dirty="0"/>
          </a:p>
        </p:txBody>
      </p:sp>
      <p:sp>
        <p:nvSpPr>
          <p:cNvPr id="6" name="Shape 3"/>
          <p:cNvSpPr/>
          <p:nvPr/>
        </p:nvSpPr>
        <p:spPr>
          <a:xfrm>
            <a:off x="5187077" y="3817501"/>
            <a:ext cx="8592860" cy="15240"/>
          </a:xfrm>
          <a:prstGeom prst="roundRect">
            <a:avLst>
              <a:gd name="adj" fmla="val 223256"/>
            </a:avLst>
          </a:prstGeom>
          <a:solidFill>
            <a:srgbClr val="535455"/>
          </a:solidFill>
          <a:ln/>
        </p:spPr>
      </p:sp>
      <p:pic>
        <p:nvPicPr>
          <p:cNvPr id="7"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8" name="Text 4"/>
          <p:cNvSpPr/>
          <p:nvPr/>
        </p:nvSpPr>
        <p:spPr>
          <a:xfrm>
            <a:off x="3967520" y="4469249"/>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5"/>
          <p:cNvSpPr/>
          <p:nvPr/>
        </p:nvSpPr>
        <p:spPr>
          <a:xfrm>
            <a:off x="6433304" y="4269343"/>
            <a:ext cx="3043714"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Secure Authentication</a:t>
            </a:r>
            <a:endParaRPr lang="en-US" sz="2200" dirty="0"/>
          </a:p>
        </p:txBody>
      </p:sp>
      <p:sp>
        <p:nvSpPr>
          <p:cNvPr id="10" name="Text 6"/>
          <p:cNvSpPr/>
          <p:nvPr/>
        </p:nvSpPr>
        <p:spPr>
          <a:xfrm>
            <a:off x="6433304" y="4759762"/>
            <a:ext cx="411980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Ensuring user data privacy and security.</a:t>
            </a:r>
            <a:endParaRPr lang="en-US" sz="1750" dirty="0"/>
          </a:p>
        </p:txBody>
      </p:sp>
      <p:sp>
        <p:nvSpPr>
          <p:cNvPr id="11" name="Shape 7"/>
          <p:cNvSpPr/>
          <p:nvPr/>
        </p:nvSpPr>
        <p:spPr>
          <a:xfrm>
            <a:off x="6263164" y="5544026"/>
            <a:ext cx="7516773" cy="15240"/>
          </a:xfrm>
          <a:prstGeom prst="roundRect">
            <a:avLst>
              <a:gd name="adj" fmla="val 223256"/>
            </a:avLst>
          </a:prstGeom>
          <a:solidFill>
            <a:srgbClr val="535455"/>
          </a:solidFill>
          <a:ln/>
        </p:spPr>
      </p:sp>
      <p:pic>
        <p:nvPicPr>
          <p:cNvPr id="12"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3" name="Text 8"/>
          <p:cNvSpPr/>
          <p:nvPr/>
        </p:nvSpPr>
        <p:spPr>
          <a:xfrm>
            <a:off x="3966448" y="6195774"/>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4" name="Text 9"/>
          <p:cNvSpPr/>
          <p:nvPr/>
        </p:nvSpPr>
        <p:spPr>
          <a:xfrm>
            <a:off x="7509272" y="5814417"/>
            <a:ext cx="526732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Comprehensive Expense Management</a:t>
            </a:r>
            <a:endParaRPr lang="en-US" sz="2200" dirty="0"/>
          </a:p>
        </p:txBody>
      </p:sp>
      <p:sp>
        <p:nvSpPr>
          <p:cNvPr id="15" name="Text 10"/>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Providing users with tools to track and manage their finances effectively.</a:t>
            </a:r>
            <a:endParaRPr lang="en-US" sz="1750" dirty="0"/>
          </a:p>
        </p:txBody>
      </p:sp>
      <p:pic>
        <p:nvPicPr>
          <p:cNvPr id="16" name="Picture 15">
            <a:extLst>
              <a:ext uri="{FF2B5EF4-FFF2-40B4-BE49-F238E27FC236}">
                <a16:creationId xmlns:a16="http://schemas.microsoft.com/office/drawing/2014/main" id="{E51D761B-BFCA-2A0E-8208-A2DB27D37077}"/>
              </a:ext>
            </a:extLst>
          </p:cNvPr>
          <p:cNvPicPr>
            <a:picLocks noChangeAspect="1"/>
          </p:cNvPicPr>
          <p:nvPr/>
        </p:nvPicPr>
        <p:blipFill>
          <a:blip r:embed="rId6"/>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3592B-F0FE-B166-42CD-767DBAE6ED6C}"/>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BD2E531-255D-CED9-88C2-CF0E1CA7CE38}"/>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263F423E-08E1-A508-D2AC-A8480D2E62FA}"/>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- 2</a:t>
            </a:r>
            <a:endParaRPr lang="en-IN" sz="11500" dirty="0"/>
          </a:p>
        </p:txBody>
      </p:sp>
    </p:spTree>
    <p:extLst>
      <p:ext uri="{BB962C8B-B14F-4D97-AF65-F5344CB8AC3E}">
        <p14:creationId xmlns:p14="http://schemas.microsoft.com/office/powerpoint/2010/main" val="291036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12CFBE27-6EAA-68EC-7831-C4F0086F3DB7}"/>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AC6011B0-AF00-4A4A-B72E-1B7DADD146C6}"/>
              </a:ext>
            </a:extLst>
          </p:cNvPr>
          <p:cNvSpPr/>
          <p:nvPr/>
        </p:nvSpPr>
        <p:spPr>
          <a:xfrm>
            <a:off x="793789" y="1474351"/>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9" name="TextBox 8">
            <a:extLst>
              <a:ext uri="{FF2B5EF4-FFF2-40B4-BE49-F238E27FC236}">
                <a16:creationId xmlns:a16="http://schemas.microsoft.com/office/drawing/2014/main" id="{8D810675-DE87-6541-42D3-741413B533DB}"/>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2</a:t>
            </a:r>
            <a:endParaRPr lang="en-IN" sz="6000" dirty="0"/>
          </a:p>
        </p:txBody>
      </p:sp>
      <p:sp>
        <p:nvSpPr>
          <p:cNvPr id="12" name="Text 3"/>
          <p:cNvSpPr/>
          <p:nvPr/>
        </p:nvSpPr>
        <p:spPr>
          <a:xfrm>
            <a:off x="793790" y="37391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3" name="Text 4"/>
          <p:cNvSpPr/>
          <p:nvPr/>
        </p:nvSpPr>
        <p:spPr>
          <a:xfrm>
            <a:off x="793790" y="4320314"/>
            <a:ext cx="6244709"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system calculates total and average expenses.</a:t>
            </a:r>
            <a:endParaRPr lang="en-US" sz="1750" dirty="0"/>
          </a:p>
        </p:txBody>
      </p:sp>
      <p:sp>
        <p:nvSpPr>
          <p:cNvPr id="14" name="Text 1"/>
          <p:cNvSpPr/>
          <p:nvPr/>
        </p:nvSpPr>
        <p:spPr>
          <a:xfrm>
            <a:off x="793789" y="563695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5" name="Text 2"/>
          <p:cNvSpPr/>
          <p:nvPr/>
        </p:nvSpPr>
        <p:spPr>
          <a:xfrm>
            <a:off x="793789" y="621810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Charts and graphs represent spending patterns, such as pie charts for categories and line charts for monthly expenses.</a:t>
            </a:r>
            <a:endParaRPr lang="en-US" sz="1750" dirty="0"/>
          </a:p>
        </p:txBody>
      </p:sp>
      <p:sp>
        <p:nvSpPr>
          <p:cNvPr id="16" name="Text 3"/>
          <p:cNvSpPr/>
          <p:nvPr/>
        </p:nvSpPr>
        <p:spPr>
          <a:xfrm>
            <a:off x="8076269" y="563695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sp>
        <p:nvSpPr>
          <p:cNvPr id="17" name="Text 4"/>
          <p:cNvSpPr/>
          <p:nvPr/>
        </p:nvSpPr>
        <p:spPr>
          <a:xfrm>
            <a:off x="8076269" y="622807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download reports in PDF format for offline access.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9260-39AF-F957-5464-4F64923B119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6F45523-5861-55EC-13BD-B5D3DFE7BF55}"/>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C166D3BC-52E3-C8D7-7CAE-73A654CE3856}"/>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A99BB997-132D-95D4-64D9-2D49DF57AB66}"/>
              </a:ext>
            </a:extLst>
          </p:cNvPr>
          <p:cNvSpPr/>
          <p:nvPr/>
        </p:nvSpPr>
        <p:spPr>
          <a:xfrm>
            <a:off x="793789" y="1206309"/>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9" name="TextBox 8">
            <a:extLst>
              <a:ext uri="{FF2B5EF4-FFF2-40B4-BE49-F238E27FC236}">
                <a16:creationId xmlns:a16="http://schemas.microsoft.com/office/drawing/2014/main" id="{21F33910-840E-88BB-4D98-6C2FF5DC8A44}"/>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2</a:t>
            </a:r>
            <a:endParaRPr lang="en-IN" sz="6000" dirty="0"/>
          </a:p>
        </p:txBody>
      </p:sp>
      <p:sp>
        <p:nvSpPr>
          <p:cNvPr id="12" name="Text 3">
            <a:extLst>
              <a:ext uri="{FF2B5EF4-FFF2-40B4-BE49-F238E27FC236}">
                <a16:creationId xmlns:a16="http://schemas.microsoft.com/office/drawing/2014/main" id="{5EFC0099-AF3C-A64B-A96D-87070D6DD22F}"/>
              </a:ext>
            </a:extLst>
          </p:cNvPr>
          <p:cNvSpPr/>
          <p:nvPr/>
        </p:nvSpPr>
        <p:spPr>
          <a:xfrm>
            <a:off x="1384801" y="316493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85F087A6-5721-4618-C514-24C83FB2CFE4}"/>
              </a:ext>
            </a:extLst>
          </p:cNvPr>
          <p:cNvSpPr/>
          <p:nvPr/>
        </p:nvSpPr>
        <p:spPr>
          <a:xfrm>
            <a:off x="1384802" y="4296329"/>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80DE2629-90BE-4CE7-71D3-05EC61A4A80B}"/>
              </a:ext>
            </a:extLst>
          </p:cNvPr>
          <p:cNvSpPr/>
          <p:nvPr/>
        </p:nvSpPr>
        <p:spPr>
          <a:xfrm>
            <a:off x="1384800" y="533972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3074" name="Picture 2" descr="Xledger">
            <a:extLst>
              <a:ext uri="{FF2B5EF4-FFF2-40B4-BE49-F238E27FC236}">
                <a16:creationId xmlns:a16="http://schemas.microsoft.com/office/drawing/2014/main" id="{CFF55787-75B2-FE5D-7B1B-9A8ABFFCF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678" y="3105313"/>
            <a:ext cx="6847940" cy="383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06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2BCC3-6C7F-6CCA-4740-FC67EB2F14C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D94492D-CE09-2BFC-3215-4F49B9699713}"/>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4A48C1F8-B9A4-2709-3A38-13E762C01279}"/>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12" name="Text 3">
            <a:extLst>
              <a:ext uri="{FF2B5EF4-FFF2-40B4-BE49-F238E27FC236}">
                <a16:creationId xmlns:a16="http://schemas.microsoft.com/office/drawing/2014/main" id="{00F55659-280B-8D5B-B1FE-55AA473FDBD2}"/>
              </a:ext>
            </a:extLst>
          </p:cNvPr>
          <p:cNvSpPr/>
          <p:nvPr/>
        </p:nvSpPr>
        <p:spPr>
          <a:xfrm>
            <a:off x="1384800" y="128090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7311A773-0368-3137-1103-E39BDE25A953}"/>
              </a:ext>
            </a:extLst>
          </p:cNvPr>
          <p:cNvSpPr/>
          <p:nvPr/>
        </p:nvSpPr>
        <p:spPr>
          <a:xfrm>
            <a:off x="1384799" y="74137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4B5D588E-F23D-86A3-1036-27A76C7FE0FE}"/>
              </a:ext>
            </a:extLst>
          </p:cNvPr>
          <p:cNvSpPr/>
          <p:nvPr/>
        </p:nvSpPr>
        <p:spPr>
          <a:xfrm>
            <a:off x="1384800" y="781013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5" name="Picture 4">
            <a:extLst>
              <a:ext uri="{FF2B5EF4-FFF2-40B4-BE49-F238E27FC236}">
                <a16:creationId xmlns:a16="http://schemas.microsoft.com/office/drawing/2014/main" id="{F0892CEA-6780-615D-60E7-CF779149B2B2}"/>
              </a:ext>
            </a:extLst>
          </p:cNvPr>
          <p:cNvPicPr>
            <a:picLocks noChangeAspect="1"/>
          </p:cNvPicPr>
          <p:nvPr/>
        </p:nvPicPr>
        <p:blipFill>
          <a:blip r:embed="rId4"/>
          <a:srcRect r="11598"/>
          <a:stretch/>
        </p:blipFill>
        <p:spPr>
          <a:xfrm>
            <a:off x="2505072" y="2319454"/>
            <a:ext cx="10537903" cy="4213074"/>
          </a:xfrm>
          <a:prstGeom prst="rect">
            <a:avLst/>
          </a:prstGeom>
        </p:spPr>
      </p:pic>
      <p:sp>
        <p:nvSpPr>
          <p:cNvPr id="6" name="Text 0">
            <a:extLst>
              <a:ext uri="{FF2B5EF4-FFF2-40B4-BE49-F238E27FC236}">
                <a16:creationId xmlns:a16="http://schemas.microsoft.com/office/drawing/2014/main" id="{02F8257A-0652-7243-C82E-702BEFC55DCB}"/>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Tree>
    <p:extLst>
      <p:ext uri="{BB962C8B-B14F-4D97-AF65-F5344CB8AC3E}">
        <p14:creationId xmlns:p14="http://schemas.microsoft.com/office/powerpoint/2010/main" val="400406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39BD9-1E70-9F28-20EC-8B62ED977CB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40F35D5-9252-0272-C9B2-9443C32CF960}"/>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E4C3C2F1-56A9-0566-C994-15ED8AF4D017}"/>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12" name="Text 3">
            <a:extLst>
              <a:ext uri="{FF2B5EF4-FFF2-40B4-BE49-F238E27FC236}">
                <a16:creationId xmlns:a16="http://schemas.microsoft.com/office/drawing/2014/main" id="{F6BF6DAA-38BB-CEB6-32CF-2513844E4C74}"/>
              </a:ext>
            </a:extLst>
          </p:cNvPr>
          <p:cNvSpPr/>
          <p:nvPr/>
        </p:nvSpPr>
        <p:spPr>
          <a:xfrm>
            <a:off x="1384800" y="129669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A130849B-CE67-60A9-AA70-EC4C78AB605A}"/>
              </a:ext>
            </a:extLst>
          </p:cNvPr>
          <p:cNvSpPr/>
          <p:nvPr/>
        </p:nvSpPr>
        <p:spPr>
          <a:xfrm>
            <a:off x="1384799" y="165102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DACD6218-537E-B803-4E7E-B28A75D42AC8}"/>
              </a:ext>
            </a:extLst>
          </p:cNvPr>
          <p:cNvSpPr/>
          <p:nvPr/>
        </p:nvSpPr>
        <p:spPr>
          <a:xfrm>
            <a:off x="1384800" y="781013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6" name="Picture 5">
            <a:extLst>
              <a:ext uri="{FF2B5EF4-FFF2-40B4-BE49-F238E27FC236}">
                <a16:creationId xmlns:a16="http://schemas.microsoft.com/office/drawing/2014/main" id="{CFE0230C-87E9-29A3-FEDC-333C96AF9E58}"/>
              </a:ext>
            </a:extLst>
          </p:cNvPr>
          <p:cNvPicPr>
            <a:picLocks noChangeAspect="1"/>
          </p:cNvPicPr>
          <p:nvPr/>
        </p:nvPicPr>
        <p:blipFill>
          <a:blip r:embed="rId4"/>
          <a:stretch>
            <a:fillRect/>
          </a:stretch>
        </p:blipFill>
        <p:spPr>
          <a:xfrm>
            <a:off x="2586181" y="2181951"/>
            <a:ext cx="9458038" cy="5546074"/>
          </a:xfrm>
          <a:prstGeom prst="rect">
            <a:avLst/>
          </a:prstGeom>
        </p:spPr>
      </p:pic>
      <p:sp>
        <p:nvSpPr>
          <p:cNvPr id="7" name="Text 0">
            <a:extLst>
              <a:ext uri="{FF2B5EF4-FFF2-40B4-BE49-F238E27FC236}">
                <a16:creationId xmlns:a16="http://schemas.microsoft.com/office/drawing/2014/main" id="{27BAAED5-A465-B394-C9A7-40AE06EAEB9D}"/>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Tree>
    <p:extLst>
      <p:ext uri="{BB962C8B-B14F-4D97-AF65-F5344CB8AC3E}">
        <p14:creationId xmlns:p14="http://schemas.microsoft.com/office/powerpoint/2010/main" val="3020000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60E66-7183-717A-EAA3-BB9FDDB2B6C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6AB2DB5-BA30-2A81-7D0A-FCDD25F8ED2B}"/>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63EB466A-D0EB-1AB4-E9C7-2004A0A7025A}"/>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87876C04-1829-5482-E27C-7BCA97E832FC}"/>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12" name="Text 3">
            <a:extLst>
              <a:ext uri="{FF2B5EF4-FFF2-40B4-BE49-F238E27FC236}">
                <a16:creationId xmlns:a16="http://schemas.microsoft.com/office/drawing/2014/main" id="{CBB2ECBF-BE64-391A-ADA8-556027A92F22}"/>
              </a:ext>
            </a:extLst>
          </p:cNvPr>
          <p:cNvSpPr/>
          <p:nvPr/>
        </p:nvSpPr>
        <p:spPr>
          <a:xfrm>
            <a:off x="1384800" y="123594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59F81D8A-E04B-C3D9-DE05-3192C620117E}"/>
              </a:ext>
            </a:extLst>
          </p:cNvPr>
          <p:cNvSpPr/>
          <p:nvPr/>
        </p:nvSpPr>
        <p:spPr>
          <a:xfrm>
            <a:off x="1384799" y="159027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B83AA650-9D0D-EE5D-F99C-C39DA8E7F5A7}"/>
              </a:ext>
            </a:extLst>
          </p:cNvPr>
          <p:cNvSpPr/>
          <p:nvPr/>
        </p:nvSpPr>
        <p:spPr>
          <a:xfrm>
            <a:off x="1384800" y="197104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5" name="Picture 4">
            <a:extLst>
              <a:ext uri="{FF2B5EF4-FFF2-40B4-BE49-F238E27FC236}">
                <a16:creationId xmlns:a16="http://schemas.microsoft.com/office/drawing/2014/main" id="{20490D9E-9707-3A9C-CDA8-0E677FCA5AC3}"/>
              </a:ext>
            </a:extLst>
          </p:cNvPr>
          <p:cNvPicPr>
            <a:picLocks noChangeAspect="1"/>
          </p:cNvPicPr>
          <p:nvPr/>
        </p:nvPicPr>
        <p:blipFill>
          <a:blip r:embed="rId4"/>
          <a:stretch>
            <a:fillRect/>
          </a:stretch>
        </p:blipFill>
        <p:spPr>
          <a:xfrm>
            <a:off x="1625370" y="2546985"/>
            <a:ext cx="11295306" cy="5122845"/>
          </a:xfrm>
          <a:prstGeom prst="rect">
            <a:avLst/>
          </a:prstGeom>
        </p:spPr>
      </p:pic>
    </p:spTree>
    <p:extLst>
      <p:ext uri="{BB962C8B-B14F-4D97-AF65-F5344CB8AC3E}">
        <p14:creationId xmlns:p14="http://schemas.microsoft.com/office/powerpoint/2010/main" val="118526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5010" y="1174532"/>
            <a:ext cx="8996980"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Financial Reports: Expense List</a:t>
            </a:r>
            <a:endParaRPr lang="en-US" sz="4450" dirty="0"/>
          </a:p>
        </p:txBody>
      </p:sp>
      <p:pic>
        <p:nvPicPr>
          <p:cNvPr id="7" name="Picture 6">
            <a:extLst>
              <a:ext uri="{FF2B5EF4-FFF2-40B4-BE49-F238E27FC236}">
                <a16:creationId xmlns:a16="http://schemas.microsoft.com/office/drawing/2014/main" id="{26792265-3CC3-48DF-41C3-D43776931D64}"/>
              </a:ext>
            </a:extLst>
          </p:cNvPr>
          <p:cNvPicPr>
            <a:picLocks noChangeAspect="1"/>
          </p:cNvPicPr>
          <p:nvPr/>
        </p:nvPicPr>
        <p:blipFill>
          <a:blip r:embed="rId3"/>
          <a:srcRect l="31198" r="10291"/>
          <a:stretch/>
        </p:blipFill>
        <p:spPr>
          <a:xfrm>
            <a:off x="655869" y="3601843"/>
            <a:ext cx="6280189" cy="4487972"/>
          </a:xfrm>
          <a:prstGeom prst="rect">
            <a:avLst/>
          </a:prstGeom>
        </p:spPr>
      </p:pic>
      <p:pic>
        <p:nvPicPr>
          <p:cNvPr id="9" name="Picture 8">
            <a:extLst>
              <a:ext uri="{FF2B5EF4-FFF2-40B4-BE49-F238E27FC236}">
                <a16:creationId xmlns:a16="http://schemas.microsoft.com/office/drawing/2014/main" id="{03E7390C-4813-440B-112D-3F96AC5338E1}"/>
              </a:ext>
            </a:extLst>
          </p:cNvPr>
          <p:cNvPicPr>
            <a:picLocks noChangeAspect="1"/>
          </p:cNvPicPr>
          <p:nvPr/>
        </p:nvPicPr>
        <p:blipFill>
          <a:blip r:embed="rId4"/>
          <a:stretch>
            <a:fillRect/>
          </a:stretch>
        </p:blipFill>
        <p:spPr>
          <a:xfrm>
            <a:off x="8060278" y="3601844"/>
            <a:ext cx="6480911" cy="4487971"/>
          </a:xfrm>
          <a:prstGeom prst="rect">
            <a:avLst/>
          </a:prstGeom>
        </p:spPr>
      </p:pic>
      <p:sp>
        <p:nvSpPr>
          <p:cNvPr id="10" name="Text 1">
            <a:extLst>
              <a:ext uri="{FF2B5EF4-FFF2-40B4-BE49-F238E27FC236}">
                <a16:creationId xmlns:a16="http://schemas.microsoft.com/office/drawing/2014/main" id="{57BB265F-0E36-2A1C-005E-318F49FC8329}"/>
              </a:ext>
            </a:extLst>
          </p:cNvPr>
          <p:cNvSpPr/>
          <p:nvPr/>
        </p:nvSpPr>
        <p:spPr>
          <a:xfrm>
            <a:off x="1306740" y="294456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View</a:t>
            </a:r>
            <a:endParaRPr lang="en-US" sz="2200" dirty="0"/>
          </a:p>
        </p:txBody>
      </p:sp>
      <p:sp>
        <p:nvSpPr>
          <p:cNvPr id="11" name="Text 1">
            <a:extLst>
              <a:ext uri="{FF2B5EF4-FFF2-40B4-BE49-F238E27FC236}">
                <a16:creationId xmlns:a16="http://schemas.microsoft.com/office/drawing/2014/main" id="{F16AD410-A1C4-2A16-4971-7A0177644C24}"/>
              </a:ext>
            </a:extLst>
          </p:cNvPr>
          <p:cNvSpPr/>
          <p:nvPr/>
        </p:nvSpPr>
        <p:spPr>
          <a:xfrm>
            <a:off x="8205628" y="291980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Excel View</a:t>
            </a: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 y="0"/>
            <a:ext cx="5898995"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PDF Export: View Expenses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For PDF export of the View Expenses section, JavaScript with the jsPDF library is used to generate the PDF file. The report, containing the user's expense details, is saved with the filename formatted as "expenses_list.pdf", making it personalized and easy to identify.</a:t>
            </a:r>
            <a:endParaRPr lang="en-US" sz="1750" dirty="0"/>
          </a:p>
        </p:txBody>
      </p:sp>
      <p:pic>
        <p:nvPicPr>
          <p:cNvPr id="5" name="Picture 4">
            <a:extLst>
              <a:ext uri="{FF2B5EF4-FFF2-40B4-BE49-F238E27FC236}">
                <a16:creationId xmlns:a16="http://schemas.microsoft.com/office/drawing/2014/main" id="{778F8283-1ED4-60AC-3BE4-E38013991D36}"/>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004523" y="289932"/>
            <a:ext cx="6625877" cy="7828155"/>
          </a:xfrm>
          <a:prstGeom prst="rect">
            <a:avLst/>
          </a:prstGeom>
        </p:spPr>
      </p:pic>
      <p:sp>
        <p:nvSpPr>
          <p:cNvPr id="3" name="Text 0"/>
          <p:cNvSpPr/>
          <p:nvPr/>
        </p:nvSpPr>
        <p:spPr>
          <a:xfrm>
            <a:off x="448102"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Backend Logic: Expense Calculation</a:t>
            </a:r>
            <a:endParaRPr lang="en-US" sz="4450" dirty="0"/>
          </a:p>
        </p:txBody>
      </p:sp>
      <p:sp>
        <p:nvSpPr>
          <p:cNvPr id="4" name="Text 1"/>
          <p:cNvSpPr/>
          <p:nvPr/>
        </p:nvSpPr>
        <p:spPr>
          <a:xfrm>
            <a:off x="448102"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backend logic for calculating expense totals and averages is implemented using a combination of programming languages and database interactions. This ensures accurate and efficient calculations for generating financial reports.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F7855-D339-C54E-4017-3434F609A75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1534E91-3879-4CAF-01CF-11AC5E3557A8}"/>
              </a:ext>
            </a:extLst>
          </p:cNvPr>
          <p:cNvSpPr/>
          <p:nvPr/>
        </p:nvSpPr>
        <p:spPr>
          <a:xfrm>
            <a:off x="793790" y="2117646"/>
            <a:ext cx="5670590" cy="708779"/>
          </a:xfrm>
          <a:prstGeom prst="rect">
            <a:avLst/>
          </a:prstGeom>
          <a:noFill/>
          <a:ln/>
        </p:spPr>
        <p:txBody>
          <a:bodyPr wrap="none" lIns="0" tIns="0" rIns="0" bIns="0" rtlCol="0" anchor="t"/>
          <a:lstStyle/>
          <a:p>
            <a:pPr marL="0" indent="0">
              <a:lnSpc>
                <a:spcPts val="5550"/>
              </a:lnSpc>
              <a:buNone/>
            </a:pPr>
            <a:r>
              <a:rPr lang="en-US" sz="4450">
                <a:solidFill>
                  <a:srgbClr val="F2E782"/>
                </a:solidFill>
                <a:latin typeface="Prata" pitchFamily="34" charset="0"/>
              </a:rPr>
              <a:t>Overview of our Project</a:t>
            </a:r>
            <a:endParaRPr lang="en-US" sz="4450" dirty="0"/>
          </a:p>
        </p:txBody>
      </p:sp>
      <p:pic>
        <p:nvPicPr>
          <p:cNvPr id="12" name="Picture 11">
            <a:extLst>
              <a:ext uri="{FF2B5EF4-FFF2-40B4-BE49-F238E27FC236}">
                <a16:creationId xmlns:a16="http://schemas.microsoft.com/office/drawing/2014/main" id="{A929416A-EE52-CFF9-5848-4F0E88E15DA3}"/>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6" name="TextBox 5">
            <a:extLst>
              <a:ext uri="{FF2B5EF4-FFF2-40B4-BE49-F238E27FC236}">
                <a16:creationId xmlns:a16="http://schemas.microsoft.com/office/drawing/2014/main" id="{87B75578-649E-18FF-D46F-9B39697AEA43}"/>
              </a:ext>
            </a:extLst>
          </p:cNvPr>
          <p:cNvSpPr txBox="1"/>
          <p:nvPr/>
        </p:nvSpPr>
        <p:spPr>
          <a:xfrm>
            <a:off x="793790" y="3592234"/>
            <a:ext cx="12526284" cy="2308324"/>
          </a:xfrm>
          <a:prstGeom prst="rect">
            <a:avLst/>
          </a:prstGeom>
          <a:noFill/>
        </p:spPr>
        <p:txBody>
          <a:bodyPr wrap="square">
            <a:spAutoFit/>
          </a:bodyPr>
          <a:lstStyle/>
          <a:p>
            <a:pPr algn="just"/>
            <a:r>
              <a:rPr lang="en-IN" sz="2400">
                <a:solidFill>
                  <a:schemeClr val="accent4">
                    <a:lumMod val="40000"/>
                    <a:lumOff val="60000"/>
                  </a:schemeClr>
                </a:solidFill>
              </a:rPr>
              <a:t>The Finance Tracker is a sleek, web-based tool for managing personal finances with ease. It offers user-friendly features like expense tracking (add, update, delete), budget setting, and real-time financial insights through interactive dashboards. Users can set category-specific budget limits, receive alerts for overspending, and track financial goals effortlessly. With modules for authentication, expense management, reporting, and budget planning, Finance Tracker empowers users to take control of their money with visually appealing dashboards and actionable insights.</a:t>
            </a:r>
          </a:p>
        </p:txBody>
      </p:sp>
    </p:spTree>
    <p:extLst>
      <p:ext uri="{BB962C8B-B14F-4D97-AF65-F5344CB8AC3E}">
        <p14:creationId xmlns:p14="http://schemas.microsoft.com/office/powerpoint/2010/main" val="1005173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EFF69-8C36-B21E-832A-6ABE9B7C1C1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4F937CED-EDDD-E173-3C59-AA6676247C6E}"/>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39FADA09-C2F9-3255-3B3C-A2B519219322}"/>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- 3</a:t>
            </a:r>
            <a:endParaRPr lang="en-IN" sz="11500" dirty="0"/>
          </a:p>
        </p:txBody>
      </p:sp>
    </p:spTree>
    <p:extLst>
      <p:ext uri="{BB962C8B-B14F-4D97-AF65-F5344CB8AC3E}">
        <p14:creationId xmlns:p14="http://schemas.microsoft.com/office/powerpoint/2010/main" val="56894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1061419" y="1533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4: Dashboard and Data Visualization</a:t>
            </a:r>
            <a:endParaRPr lang="en-US" sz="4450" dirty="0"/>
          </a:p>
        </p:txBody>
      </p:sp>
      <p:sp>
        <p:nvSpPr>
          <p:cNvPr id="4" name="Text 1"/>
          <p:cNvSpPr/>
          <p:nvPr/>
        </p:nvSpPr>
        <p:spPr>
          <a:xfrm>
            <a:off x="1061419" y="3659057"/>
            <a:ext cx="9864247" cy="2903220"/>
          </a:xfrm>
          <a:prstGeom prst="rect">
            <a:avLst/>
          </a:prstGeom>
          <a:noFill/>
          <a:ln/>
        </p:spPr>
        <p:txBody>
          <a:bodyPr wrap="square" lIns="0" tIns="0" rIns="0" bIns="0" rtlCol="0" anchor="t"/>
          <a:lstStyle/>
          <a:p>
            <a:pPr marL="0" indent="0" algn="just">
              <a:lnSpc>
                <a:spcPts val="2850"/>
              </a:lnSpc>
              <a:buNone/>
            </a:pPr>
            <a:r>
              <a:rPr lang="en-US" sz="1750" dirty="0">
                <a:solidFill>
                  <a:srgbClr val="CFCBBF"/>
                </a:solidFill>
                <a:latin typeface="Raleway" pitchFamily="34" charset="0"/>
                <a:ea typeface="Raleway" pitchFamily="34" charset="-122"/>
                <a:cs typeface="Raleway" pitchFamily="34" charset="-120"/>
              </a:rPr>
              <a:t>This module focuses on providing users with a centralized view of their financial metrics. It includes interactive charts and graphs to visualize spending trends and filters for viewing expenses based on categories or date ranges. A budget tracking feature with visual alerts helps users monitor overspending. The dashboard dynamically updates in real-time as new expenses are added, ensuring up-to-date financial insights. Additionally, the design is responsive, making it accessible across various devices.</a:t>
            </a:r>
            <a:endParaRPr lang="en-US" sz="1750" dirty="0"/>
          </a:p>
        </p:txBody>
      </p:sp>
      <p:pic>
        <p:nvPicPr>
          <p:cNvPr id="8" name="Picture 7">
            <a:extLst>
              <a:ext uri="{FF2B5EF4-FFF2-40B4-BE49-F238E27FC236}">
                <a16:creationId xmlns:a16="http://schemas.microsoft.com/office/drawing/2014/main" id="{03CFB5C0-4E16-56CC-3468-E779D84ADA0B}"/>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00401"/>
            <a:ext cx="824615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Breakdown Bar Plots</a:t>
            </a:r>
            <a:endParaRPr lang="en-US" sz="4450" dirty="0"/>
          </a:p>
        </p:txBody>
      </p:sp>
      <p:sp>
        <p:nvSpPr>
          <p:cNvPr id="3" name="Text 1"/>
          <p:cNvSpPr/>
          <p:nvPr/>
        </p:nvSpPr>
        <p:spPr>
          <a:xfrm>
            <a:off x="793790" y="3954661"/>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Visualize Spending Patterns</a:t>
            </a:r>
            <a:endParaRPr lang="en-US" sz="2200" dirty="0"/>
          </a:p>
        </p:txBody>
      </p:sp>
      <p:sp>
        <p:nvSpPr>
          <p:cNvPr id="4" name="Text 2"/>
          <p:cNvSpPr/>
          <p:nvPr/>
        </p:nvSpPr>
        <p:spPr>
          <a:xfrm>
            <a:off x="793790" y="453580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visualize their spending patterns by categorizing expenses and presenting them as intuitive bar charts.</a:t>
            </a:r>
            <a:endParaRPr lang="en-US" sz="1750" dirty="0"/>
          </a:p>
        </p:txBody>
      </p:sp>
      <p:sp>
        <p:nvSpPr>
          <p:cNvPr id="5" name="Text 3"/>
          <p:cNvSpPr/>
          <p:nvPr/>
        </p:nvSpPr>
        <p:spPr>
          <a:xfrm>
            <a:off x="7599521" y="3954661"/>
            <a:ext cx="3119914"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Gain Financial Insights</a:t>
            </a:r>
            <a:endParaRPr lang="en-US" sz="2200" dirty="0"/>
          </a:p>
        </p:txBody>
      </p:sp>
      <p:sp>
        <p:nvSpPr>
          <p:cNvPr id="6" name="Text 4"/>
          <p:cNvSpPr/>
          <p:nvPr/>
        </p:nvSpPr>
        <p:spPr>
          <a:xfrm>
            <a:off x="7599521" y="453580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helps users gain a clear understanding of how their finances are allocated across different categories.</a:t>
            </a:r>
            <a:endParaRPr lang="en-US" sz="1750" dirty="0"/>
          </a:p>
        </p:txBody>
      </p:sp>
      <p:pic>
        <p:nvPicPr>
          <p:cNvPr id="7" name="Picture 6">
            <a:extLst>
              <a:ext uri="{FF2B5EF4-FFF2-40B4-BE49-F238E27FC236}">
                <a16:creationId xmlns:a16="http://schemas.microsoft.com/office/drawing/2014/main" id="{878C66E7-F038-2C2F-9E05-1E050C3AEDB0}"/>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3F66-8275-2E88-9FAE-97BCC26D89E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11EDAB4-6167-118C-4A1C-BC22E481AED0}"/>
              </a:ext>
            </a:extLst>
          </p:cNvPr>
          <p:cNvSpPr/>
          <p:nvPr/>
        </p:nvSpPr>
        <p:spPr>
          <a:xfrm>
            <a:off x="793790" y="663699"/>
            <a:ext cx="824615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Breakdown Bar Plots</a:t>
            </a:r>
            <a:endParaRPr lang="en-US" sz="4450" dirty="0"/>
          </a:p>
        </p:txBody>
      </p:sp>
      <p:sp>
        <p:nvSpPr>
          <p:cNvPr id="3" name="Text 1">
            <a:extLst>
              <a:ext uri="{FF2B5EF4-FFF2-40B4-BE49-F238E27FC236}">
                <a16:creationId xmlns:a16="http://schemas.microsoft.com/office/drawing/2014/main" id="{BDE8B0E6-F32B-1C4B-FBAF-8DB7D07BFEC1}"/>
              </a:ext>
            </a:extLst>
          </p:cNvPr>
          <p:cNvSpPr/>
          <p:nvPr/>
        </p:nvSpPr>
        <p:spPr>
          <a:xfrm>
            <a:off x="793790" y="1702115"/>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7" name="Picture 6">
            <a:extLst>
              <a:ext uri="{FF2B5EF4-FFF2-40B4-BE49-F238E27FC236}">
                <a16:creationId xmlns:a16="http://schemas.microsoft.com/office/drawing/2014/main" id="{98B0D3BA-AC4E-1AEC-B7F1-DC3BA0FE8540}"/>
              </a:ext>
            </a:extLst>
          </p:cNvPr>
          <p:cNvPicPr>
            <a:picLocks noChangeAspect="1"/>
          </p:cNvPicPr>
          <p:nvPr/>
        </p:nvPicPr>
        <p:blipFill>
          <a:blip r:embed="rId3"/>
          <a:stretch>
            <a:fillRect/>
          </a:stretch>
        </p:blipFill>
        <p:spPr>
          <a:xfrm>
            <a:off x="12610835" y="6943905"/>
            <a:ext cx="2143424" cy="1286054"/>
          </a:xfrm>
          <a:prstGeom prst="rect">
            <a:avLst/>
          </a:prstGeom>
        </p:spPr>
      </p:pic>
      <p:pic>
        <p:nvPicPr>
          <p:cNvPr id="9" name="Picture 8">
            <a:extLst>
              <a:ext uri="{FF2B5EF4-FFF2-40B4-BE49-F238E27FC236}">
                <a16:creationId xmlns:a16="http://schemas.microsoft.com/office/drawing/2014/main" id="{EEA1F17A-66D3-9717-E65A-4CDE05FE6808}"/>
              </a:ext>
            </a:extLst>
          </p:cNvPr>
          <p:cNvPicPr>
            <a:picLocks noChangeAspect="1"/>
          </p:cNvPicPr>
          <p:nvPr/>
        </p:nvPicPr>
        <p:blipFill>
          <a:blip r:embed="rId4"/>
          <a:stretch>
            <a:fillRect/>
          </a:stretch>
        </p:blipFill>
        <p:spPr>
          <a:xfrm>
            <a:off x="2979335" y="2309458"/>
            <a:ext cx="8671730" cy="5695908"/>
          </a:xfrm>
          <a:prstGeom prst="rect">
            <a:avLst/>
          </a:prstGeom>
        </p:spPr>
      </p:pic>
    </p:spTree>
    <p:extLst>
      <p:ext uri="{BB962C8B-B14F-4D97-AF65-F5344CB8AC3E}">
        <p14:creationId xmlns:p14="http://schemas.microsoft.com/office/powerpoint/2010/main" val="379776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4" name="Image 1" descr="preencoded.png"/>
          <p:cNvPicPr>
            <a:picLocks noChangeAspect="1"/>
          </p:cNvPicPr>
          <p:nvPr/>
        </p:nvPicPr>
        <p:blipFill>
          <a:blip r:embed="rId4"/>
          <a:stretch>
            <a:fillRect/>
          </a:stretch>
        </p:blipFill>
        <p:spPr>
          <a:xfrm>
            <a:off x="1077278" y="3291244"/>
            <a:ext cx="566976" cy="566976"/>
          </a:xfrm>
          <a:prstGeom prst="rect">
            <a:avLst/>
          </a:prstGeom>
        </p:spPr>
      </p:pic>
      <p:sp>
        <p:nvSpPr>
          <p:cNvPr id="5" name="Text 1"/>
          <p:cNvSpPr/>
          <p:nvPr/>
        </p:nvSpPr>
        <p:spPr>
          <a:xfrm>
            <a:off x="1077278"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Track Spending</a:t>
            </a:r>
            <a:endParaRPr lang="en-US" sz="2200" dirty="0"/>
          </a:p>
        </p:txBody>
      </p:sp>
      <p:sp>
        <p:nvSpPr>
          <p:cNvPr id="6" name="Text 2"/>
          <p:cNvSpPr/>
          <p:nvPr/>
        </p:nvSpPr>
        <p:spPr>
          <a:xfrm>
            <a:off x="1077278" y="4575452"/>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 visual gauge that tracks a user's spending against their set budget limit.</a:t>
            </a:r>
            <a:endParaRPr lang="en-US" sz="1750" dirty="0"/>
          </a:p>
        </p:txBody>
      </p:sp>
      <p:pic>
        <p:nvPicPr>
          <p:cNvPr id="7" name="Image 2" descr="preencoded.png"/>
          <p:cNvPicPr>
            <a:picLocks noChangeAspect="1"/>
          </p:cNvPicPr>
          <p:nvPr/>
        </p:nvPicPr>
        <p:blipFill>
          <a:blip r:embed="rId5"/>
          <a:stretch>
            <a:fillRect/>
          </a:stretch>
        </p:blipFill>
        <p:spPr>
          <a:xfrm>
            <a:off x="5538192" y="3291244"/>
            <a:ext cx="566976" cy="566976"/>
          </a:xfrm>
          <a:prstGeom prst="rect">
            <a:avLst/>
          </a:prstGeom>
        </p:spPr>
      </p:pic>
      <p:sp>
        <p:nvSpPr>
          <p:cNvPr id="8" name="Text 3"/>
          <p:cNvSpPr/>
          <p:nvPr/>
        </p:nvSpPr>
        <p:spPr>
          <a:xfrm>
            <a:off x="5538192"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rPr>
              <a:t>Dynamic Needle Color</a:t>
            </a:r>
            <a:endParaRPr lang="en-US" sz="2200" dirty="0"/>
          </a:p>
        </p:txBody>
      </p:sp>
      <p:sp>
        <p:nvSpPr>
          <p:cNvPr id="9" name="Text 4"/>
          <p:cNvSpPr/>
          <p:nvPr/>
        </p:nvSpPr>
        <p:spPr>
          <a:xfrm>
            <a:off x="5538192" y="4575452"/>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Clear indicators show if the user is within budget, approaching the limit, or has overspent.</a:t>
            </a:r>
            <a:endParaRPr lang="en-US" sz="1750" dirty="0"/>
          </a:p>
        </p:txBody>
      </p:sp>
      <p:pic>
        <p:nvPicPr>
          <p:cNvPr id="10" name="Image 3" descr="preencoded.png"/>
          <p:cNvPicPr>
            <a:picLocks noChangeAspect="1"/>
          </p:cNvPicPr>
          <p:nvPr/>
        </p:nvPicPr>
        <p:blipFill>
          <a:blip r:embed="rId6"/>
          <a:stretch>
            <a:fillRect/>
          </a:stretch>
        </p:blipFill>
        <p:spPr>
          <a:xfrm>
            <a:off x="9999226" y="3291244"/>
            <a:ext cx="566976" cy="566976"/>
          </a:xfrm>
          <a:prstGeom prst="rect">
            <a:avLst/>
          </a:prstGeom>
        </p:spPr>
      </p:pic>
      <p:sp>
        <p:nvSpPr>
          <p:cNvPr id="11" name="Text 5"/>
          <p:cNvSpPr/>
          <p:nvPr/>
        </p:nvSpPr>
        <p:spPr>
          <a:xfrm>
            <a:off x="9999226"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Approaching Limit</a:t>
            </a:r>
            <a:endParaRPr lang="en-US" sz="2200" dirty="0"/>
          </a:p>
        </p:txBody>
      </p:sp>
      <p:sp>
        <p:nvSpPr>
          <p:cNvPr id="12" name="Text 6"/>
          <p:cNvSpPr/>
          <p:nvPr/>
        </p:nvSpPr>
        <p:spPr>
          <a:xfrm>
            <a:off x="9999226" y="4575452"/>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Helps users quickly assess their financial health at a glance.</a:t>
            </a:r>
            <a:endParaRPr lang="en-US" sz="1750" dirty="0"/>
          </a:p>
        </p:txBody>
      </p:sp>
      <p:pic>
        <p:nvPicPr>
          <p:cNvPr id="13" name="Picture 12">
            <a:extLst>
              <a:ext uri="{FF2B5EF4-FFF2-40B4-BE49-F238E27FC236}">
                <a16:creationId xmlns:a16="http://schemas.microsoft.com/office/drawing/2014/main" id="{BF5284DE-B58A-1345-9F03-AEFC6D16CC50}"/>
              </a:ext>
            </a:extLst>
          </p:cNvPr>
          <p:cNvPicPr>
            <a:picLocks noChangeAspect="1"/>
          </p:cNvPicPr>
          <p:nvPr/>
        </p:nvPicPr>
        <p:blipFill>
          <a:blip r:embed="rId7"/>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49128-A7AD-07EC-0918-7110060C47C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D3BC94-3D23-A558-13E4-BD70CE71E313}"/>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B7F9C3E6-AFC6-7BD6-D284-BB6AA788BDFB}"/>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5A1D4C27-FF34-22D8-3997-1E8A6819DC10}"/>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1EF0CD26-3930-BEBC-A7F4-A7BCA375C44C}"/>
              </a:ext>
            </a:extLst>
          </p:cNvPr>
          <p:cNvSpPr/>
          <p:nvPr/>
        </p:nvSpPr>
        <p:spPr>
          <a:xfrm>
            <a:off x="793790" y="2459836"/>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698D54FA-2B2E-48CD-08A1-9F8425977A4E}"/>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948D0533-2D6C-37A9-0667-75667A4F91F3}"/>
              </a:ext>
            </a:extLst>
          </p:cNvPr>
          <p:cNvSpPr txBox="1"/>
          <p:nvPr/>
        </p:nvSpPr>
        <p:spPr>
          <a:xfrm>
            <a:off x="1447995" y="3474202"/>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46F95505-0210-43A1-60C4-BF5C0713E1A2}"/>
              </a:ext>
            </a:extLst>
          </p:cNvPr>
          <p:cNvSpPr txBox="1"/>
          <p:nvPr/>
        </p:nvSpPr>
        <p:spPr>
          <a:xfrm>
            <a:off x="1447995" y="430505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CF20D570-818F-920A-B118-22AD97191477}"/>
              </a:ext>
            </a:extLst>
          </p:cNvPr>
          <p:cNvSpPr txBox="1"/>
          <p:nvPr/>
        </p:nvSpPr>
        <p:spPr>
          <a:xfrm>
            <a:off x="1447995" y="5204224"/>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spTree>
    <p:extLst>
      <p:ext uri="{BB962C8B-B14F-4D97-AF65-F5344CB8AC3E}">
        <p14:creationId xmlns:p14="http://schemas.microsoft.com/office/powerpoint/2010/main" val="50593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68CD5-DC5D-6757-6532-2FC16146BF7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200610D-D5DF-53BE-B2F1-FB4FC2C01BD3}"/>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6F3F9029-F066-042C-F875-6A76C11F7401}"/>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4ED2AD54-8627-8DAF-AC90-7E50A8CA1EC7}"/>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997C81D9-CF1E-B05B-5E4A-73A134BD6FBC}"/>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B25E3580-E1F7-E1DB-C4F7-098AF41F90B2}"/>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65C981A0-3DE6-CC79-DF0B-D2B3FD0E8CC3}"/>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6F6863D0-46D0-843F-4837-A64DCA2B37B4}"/>
              </a:ext>
            </a:extLst>
          </p:cNvPr>
          <p:cNvSpPr txBox="1"/>
          <p:nvPr/>
        </p:nvSpPr>
        <p:spPr>
          <a:xfrm>
            <a:off x="1447995" y="7178962"/>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E20A0D17-AC2F-0C79-3C5F-2EE6F2BEAC04}"/>
              </a:ext>
            </a:extLst>
          </p:cNvPr>
          <p:cNvSpPr txBox="1"/>
          <p:nvPr/>
        </p:nvSpPr>
        <p:spPr>
          <a:xfrm>
            <a:off x="1447995" y="760984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6" name="Picture 5">
            <a:extLst>
              <a:ext uri="{FF2B5EF4-FFF2-40B4-BE49-F238E27FC236}">
                <a16:creationId xmlns:a16="http://schemas.microsoft.com/office/drawing/2014/main" id="{8E656FD2-397D-8703-C170-318582A3F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350" y="2845656"/>
            <a:ext cx="6615700" cy="4320717"/>
          </a:xfrm>
          <a:prstGeom prst="rect">
            <a:avLst/>
          </a:prstGeom>
          <a:ln w="19050">
            <a:solidFill>
              <a:schemeClr val="tx1"/>
            </a:solidFill>
          </a:ln>
        </p:spPr>
      </p:pic>
    </p:spTree>
    <p:extLst>
      <p:ext uri="{BB962C8B-B14F-4D97-AF65-F5344CB8AC3E}">
        <p14:creationId xmlns:p14="http://schemas.microsoft.com/office/powerpoint/2010/main" val="56313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CBC5E-0CBD-0411-70B0-39EF101F25D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F5FE0D-0A7C-4886-AA53-BB155401488B}"/>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B44D2690-D0E4-87B0-A576-A3597E742799}"/>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CDD1AC37-DA1A-2A67-D5EA-3884BCB2613E}"/>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7CEBCD50-EFD1-CD3B-5449-9D79CEE3CA3D}"/>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A30CFBDF-C6EA-893D-9B9E-8C5EA59D24F7}"/>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6FBB54F1-51C1-A1D9-C013-776719680D3A}"/>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05A5AF97-B34D-4965-13BF-260A5944DC17}"/>
              </a:ext>
            </a:extLst>
          </p:cNvPr>
          <p:cNvSpPr txBox="1"/>
          <p:nvPr/>
        </p:nvSpPr>
        <p:spPr>
          <a:xfrm>
            <a:off x="1447995"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6DEC798E-B462-622A-E21A-9FA6D709F6C8}"/>
              </a:ext>
            </a:extLst>
          </p:cNvPr>
          <p:cNvSpPr txBox="1"/>
          <p:nvPr/>
        </p:nvSpPr>
        <p:spPr>
          <a:xfrm>
            <a:off x="1447995" y="760984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6C50001E-087D-8C85-82DE-3D41504ED216}"/>
              </a:ext>
            </a:extLst>
          </p:cNvPr>
          <p:cNvPicPr>
            <a:picLocks noChangeAspect="1"/>
          </p:cNvPicPr>
          <p:nvPr/>
        </p:nvPicPr>
        <p:blipFill>
          <a:blip r:embed="rId5"/>
          <a:stretch>
            <a:fillRect/>
          </a:stretch>
        </p:blipFill>
        <p:spPr>
          <a:xfrm>
            <a:off x="3903410" y="3188353"/>
            <a:ext cx="6814270" cy="4450403"/>
          </a:xfrm>
          <a:prstGeom prst="rect">
            <a:avLst/>
          </a:prstGeom>
          <a:ln w="19050">
            <a:solidFill>
              <a:schemeClr val="tx1"/>
            </a:solidFill>
          </a:ln>
        </p:spPr>
      </p:pic>
    </p:spTree>
    <p:extLst>
      <p:ext uri="{BB962C8B-B14F-4D97-AF65-F5344CB8AC3E}">
        <p14:creationId xmlns:p14="http://schemas.microsoft.com/office/powerpoint/2010/main" val="195177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BFD0D-8834-3DBC-2BF3-04DB5B52BFE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DB6C0B-F5AF-5A9A-FC75-AC85877BA7F0}"/>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A894D47B-DCBF-E99F-EFFB-FE5718A0A51E}"/>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47192479-8421-1BF9-5A28-739241CF6A67}"/>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21A742BE-5C80-BEF2-E8CD-4C8BD943A126}"/>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BD913FB7-19DC-7F36-0FF3-36324A916EB8}"/>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C44F4017-17AE-71CE-3340-2B97C1A1E039}"/>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E1AEDFDE-78E0-4728-F747-FFE7A4E525F0}"/>
              </a:ext>
            </a:extLst>
          </p:cNvPr>
          <p:cNvSpPr txBox="1"/>
          <p:nvPr/>
        </p:nvSpPr>
        <p:spPr>
          <a:xfrm>
            <a:off x="1447995"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BBCCC8FC-75F7-16AD-217A-D1981DE52C3B}"/>
              </a:ext>
            </a:extLst>
          </p:cNvPr>
          <p:cNvSpPr txBox="1"/>
          <p:nvPr/>
        </p:nvSpPr>
        <p:spPr>
          <a:xfrm>
            <a:off x="1447995" y="303885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5" name="Picture 4">
            <a:extLst>
              <a:ext uri="{FF2B5EF4-FFF2-40B4-BE49-F238E27FC236}">
                <a16:creationId xmlns:a16="http://schemas.microsoft.com/office/drawing/2014/main" id="{917111FB-8FEB-E08F-882D-59CEDE178587}"/>
              </a:ext>
            </a:extLst>
          </p:cNvPr>
          <p:cNvPicPr>
            <a:picLocks noChangeAspect="1"/>
          </p:cNvPicPr>
          <p:nvPr/>
        </p:nvPicPr>
        <p:blipFill>
          <a:blip r:embed="rId5"/>
          <a:stretch>
            <a:fillRect/>
          </a:stretch>
        </p:blipFill>
        <p:spPr>
          <a:xfrm>
            <a:off x="3846733" y="3587457"/>
            <a:ext cx="6936934" cy="4530515"/>
          </a:xfrm>
          <a:prstGeom prst="rect">
            <a:avLst/>
          </a:prstGeom>
          <a:ln w="19050">
            <a:solidFill>
              <a:schemeClr val="tx1"/>
            </a:solidFill>
          </a:ln>
        </p:spPr>
      </p:pic>
    </p:spTree>
    <p:extLst>
      <p:ext uri="{BB962C8B-B14F-4D97-AF65-F5344CB8AC3E}">
        <p14:creationId xmlns:p14="http://schemas.microsoft.com/office/powerpoint/2010/main" val="74780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6414" y="98435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Latest Expenses</a:t>
            </a:r>
            <a:endParaRPr lang="en-US" sz="4450" dirty="0"/>
          </a:p>
        </p:txBody>
      </p:sp>
      <p:sp>
        <p:nvSpPr>
          <p:cNvPr id="4" name="Shape 1"/>
          <p:cNvSpPr/>
          <p:nvPr/>
        </p:nvSpPr>
        <p:spPr>
          <a:xfrm>
            <a:off x="1496317" y="2813882"/>
            <a:ext cx="3664863" cy="2758559"/>
          </a:xfrm>
          <a:prstGeom prst="roundRect">
            <a:avLst>
              <a:gd name="adj" fmla="val 1233"/>
            </a:avLst>
          </a:prstGeom>
          <a:solidFill>
            <a:srgbClr val="3A3B3C"/>
          </a:solidFill>
          <a:ln/>
        </p:spPr>
      </p:sp>
      <p:sp>
        <p:nvSpPr>
          <p:cNvPr id="5" name="Text 2"/>
          <p:cNvSpPr/>
          <p:nvPr/>
        </p:nvSpPr>
        <p:spPr>
          <a:xfrm>
            <a:off x="1723131" y="30406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Quick Snapshot</a:t>
            </a:r>
            <a:endParaRPr lang="en-US" sz="2200" dirty="0"/>
          </a:p>
        </p:txBody>
      </p:sp>
      <p:sp>
        <p:nvSpPr>
          <p:cNvPr id="6" name="Text 3"/>
          <p:cNvSpPr/>
          <p:nvPr/>
        </p:nvSpPr>
        <p:spPr>
          <a:xfrm>
            <a:off x="1723131" y="353111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see a quick snapshot of their recent financial activities by displaying the five most recent expenses.</a:t>
            </a:r>
            <a:endParaRPr lang="en-US" sz="1750" dirty="0"/>
          </a:p>
        </p:txBody>
      </p:sp>
      <p:sp>
        <p:nvSpPr>
          <p:cNvPr id="7" name="Shape 4"/>
          <p:cNvSpPr/>
          <p:nvPr/>
        </p:nvSpPr>
        <p:spPr>
          <a:xfrm>
            <a:off x="8455471" y="2813882"/>
            <a:ext cx="3664863" cy="2758559"/>
          </a:xfrm>
          <a:prstGeom prst="roundRect">
            <a:avLst>
              <a:gd name="adj" fmla="val 1233"/>
            </a:avLst>
          </a:prstGeom>
          <a:solidFill>
            <a:srgbClr val="3A3B3C"/>
          </a:solidFill>
          <a:ln/>
        </p:spPr>
      </p:sp>
      <p:sp>
        <p:nvSpPr>
          <p:cNvPr id="8" name="Text 5"/>
          <p:cNvSpPr/>
          <p:nvPr/>
        </p:nvSpPr>
        <p:spPr>
          <a:xfrm>
            <a:off x="8682285" y="30406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Stay Updated</a:t>
            </a:r>
            <a:endParaRPr lang="en-US" sz="2200" dirty="0"/>
          </a:p>
        </p:txBody>
      </p:sp>
      <p:sp>
        <p:nvSpPr>
          <p:cNvPr id="9" name="Text 6"/>
          <p:cNvSpPr/>
          <p:nvPr/>
        </p:nvSpPr>
        <p:spPr>
          <a:xfrm>
            <a:off x="8682285" y="353111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ensures users stay updated with their spending patterns and can easily review their latest transactions at a glance.</a:t>
            </a:r>
            <a:endParaRPr lang="en-US" sz="1750" dirty="0"/>
          </a:p>
        </p:txBody>
      </p:sp>
      <p:pic>
        <p:nvPicPr>
          <p:cNvPr id="10" name="Picture 9">
            <a:extLst>
              <a:ext uri="{FF2B5EF4-FFF2-40B4-BE49-F238E27FC236}">
                <a16:creationId xmlns:a16="http://schemas.microsoft.com/office/drawing/2014/main" id="{F3278490-0C7C-16F9-21E5-40AF13834DC8}"/>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7F31D-EE69-76FA-3C5B-888A0C7D849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671CEA6-F624-22A2-AA99-35B4AAABDC49}"/>
              </a:ext>
            </a:extLst>
          </p:cNvPr>
          <p:cNvSpPr/>
          <p:nvPr/>
        </p:nvSpPr>
        <p:spPr>
          <a:xfrm>
            <a:off x="793790" y="211764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Project Overview</a:t>
            </a:r>
            <a:endParaRPr lang="en-US" sz="4450" dirty="0"/>
          </a:p>
        </p:txBody>
      </p:sp>
      <p:sp>
        <p:nvSpPr>
          <p:cNvPr id="3" name="Text 1">
            <a:extLst>
              <a:ext uri="{FF2B5EF4-FFF2-40B4-BE49-F238E27FC236}">
                <a16:creationId xmlns:a16="http://schemas.microsoft.com/office/drawing/2014/main" id="{7B16BF4E-D2B3-D68B-856C-14A8028F005E}"/>
              </a:ext>
            </a:extLst>
          </p:cNvPr>
          <p:cNvSpPr/>
          <p:nvPr/>
        </p:nvSpPr>
        <p:spPr>
          <a:xfrm>
            <a:off x="793790" y="3762018"/>
            <a:ext cx="2835235" cy="354330"/>
          </a:xfrm>
          <a:prstGeom prst="rect">
            <a:avLst/>
          </a:prstGeom>
          <a:noFill/>
          <a:ln/>
        </p:spPr>
        <p:txBody>
          <a:bodyPr wrap="none" lIns="0" tIns="0" rIns="0" bIns="0" rtlCol="0" anchor="t"/>
          <a:lstStyle/>
          <a:p>
            <a:pPr marL="0" indent="0">
              <a:lnSpc>
                <a:spcPts val="2750"/>
              </a:lnSpc>
              <a:buNone/>
            </a:pPr>
            <a:r>
              <a:rPr lang="en-US" sz="2200">
                <a:solidFill>
                  <a:srgbClr val="F2E782"/>
                </a:solidFill>
                <a:latin typeface="Prata" pitchFamily="34" charset="0"/>
                <a:ea typeface="Prata" pitchFamily="34" charset="-122"/>
                <a:cs typeface="Prata" pitchFamily="34" charset="-120"/>
              </a:rPr>
              <a:t>Key Functionalities</a:t>
            </a:r>
            <a:endParaRPr lang="en-US" sz="2200" dirty="0"/>
          </a:p>
        </p:txBody>
      </p:sp>
      <p:sp>
        <p:nvSpPr>
          <p:cNvPr id="4" name="Text 2">
            <a:extLst>
              <a:ext uri="{FF2B5EF4-FFF2-40B4-BE49-F238E27FC236}">
                <a16:creationId xmlns:a16="http://schemas.microsoft.com/office/drawing/2014/main" id="{B854D6BB-719B-2C4D-DD66-EA558F6D4BBD}"/>
              </a:ext>
            </a:extLst>
          </p:cNvPr>
          <p:cNvSpPr/>
          <p:nvPr/>
        </p:nvSpPr>
        <p:spPr>
          <a:xfrm>
            <a:off x="793790" y="43431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User registration and login</a:t>
            </a:r>
            <a:endParaRPr lang="en-US" sz="1750" dirty="0"/>
          </a:p>
        </p:txBody>
      </p:sp>
      <p:sp>
        <p:nvSpPr>
          <p:cNvPr id="5" name="Text 3">
            <a:extLst>
              <a:ext uri="{FF2B5EF4-FFF2-40B4-BE49-F238E27FC236}">
                <a16:creationId xmlns:a16="http://schemas.microsoft.com/office/drawing/2014/main" id="{C536CED8-D7F2-DDB1-F301-2969FF578567}"/>
              </a:ext>
            </a:extLst>
          </p:cNvPr>
          <p:cNvSpPr/>
          <p:nvPr/>
        </p:nvSpPr>
        <p:spPr>
          <a:xfrm>
            <a:off x="793790" y="47853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Expense management</a:t>
            </a:r>
            <a:endParaRPr lang="en-US" sz="1750" dirty="0"/>
          </a:p>
        </p:txBody>
      </p:sp>
      <p:sp>
        <p:nvSpPr>
          <p:cNvPr id="6" name="Text 4">
            <a:extLst>
              <a:ext uri="{FF2B5EF4-FFF2-40B4-BE49-F238E27FC236}">
                <a16:creationId xmlns:a16="http://schemas.microsoft.com/office/drawing/2014/main" id="{57C653C1-A4C0-D285-9D3D-5A3306D44EFD}"/>
              </a:ext>
            </a:extLst>
          </p:cNvPr>
          <p:cNvSpPr/>
          <p:nvPr/>
        </p:nvSpPr>
        <p:spPr>
          <a:xfrm>
            <a:off x="793790" y="52275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Financial reporting</a:t>
            </a:r>
            <a:endParaRPr lang="en-US" sz="1750" dirty="0"/>
          </a:p>
        </p:txBody>
      </p:sp>
      <p:sp>
        <p:nvSpPr>
          <p:cNvPr id="7" name="Text 5">
            <a:extLst>
              <a:ext uri="{FF2B5EF4-FFF2-40B4-BE49-F238E27FC236}">
                <a16:creationId xmlns:a16="http://schemas.microsoft.com/office/drawing/2014/main" id="{56169F44-9E49-FBE6-95A2-B89BF3EC715A}"/>
              </a:ext>
            </a:extLst>
          </p:cNvPr>
          <p:cNvSpPr/>
          <p:nvPr/>
        </p:nvSpPr>
        <p:spPr>
          <a:xfrm>
            <a:off x="793790" y="566975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Budget planning</a:t>
            </a:r>
            <a:endParaRPr lang="en-US" sz="1750" dirty="0"/>
          </a:p>
        </p:txBody>
      </p:sp>
      <p:sp>
        <p:nvSpPr>
          <p:cNvPr id="8" name="Text 6">
            <a:extLst>
              <a:ext uri="{FF2B5EF4-FFF2-40B4-BE49-F238E27FC236}">
                <a16:creationId xmlns:a16="http://schemas.microsoft.com/office/drawing/2014/main" id="{4E3489E3-EB14-47DB-A40A-510FA40D00B5}"/>
              </a:ext>
            </a:extLst>
          </p:cNvPr>
          <p:cNvSpPr/>
          <p:nvPr/>
        </p:nvSpPr>
        <p:spPr>
          <a:xfrm>
            <a:off x="7599521" y="37620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Technology Stack</a:t>
            </a:r>
            <a:endParaRPr lang="en-US" sz="2200" dirty="0"/>
          </a:p>
        </p:txBody>
      </p:sp>
      <p:sp>
        <p:nvSpPr>
          <p:cNvPr id="9" name="Text 7">
            <a:extLst>
              <a:ext uri="{FF2B5EF4-FFF2-40B4-BE49-F238E27FC236}">
                <a16:creationId xmlns:a16="http://schemas.microsoft.com/office/drawing/2014/main" id="{6F602CD3-12C7-6F30-ED8A-5FC1F2063F9F}"/>
              </a:ext>
            </a:extLst>
          </p:cNvPr>
          <p:cNvSpPr/>
          <p:nvPr/>
        </p:nvSpPr>
        <p:spPr>
          <a:xfrm>
            <a:off x="7599521" y="43431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Frontend: HTML, CSS, JavaScript</a:t>
            </a:r>
            <a:endParaRPr lang="en-US" sz="1750" dirty="0"/>
          </a:p>
        </p:txBody>
      </p:sp>
      <p:sp>
        <p:nvSpPr>
          <p:cNvPr id="10" name="Text 8">
            <a:extLst>
              <a:ext uri="{FF2B5EF4-FFF2-40B4-BE49-F238E27FC236}">
                <a16:creationId xmlns:a16="http://schemas.microsoft.com/office/drawing/2014/main" id="{8C4CFF23-38B3-A8C7-F641-75AB8867329D}"/>
              </a:ext>
            </a:extLst>
          </p:cNvPr>
          <p:cNvSpPr/>
          <p:nvPr/>
        </p:nvSpPr>
        <p:spPr>
          <a:xfrm>
            <a:off x="7599521" y="47853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Backend: Django (Python)</a:t>
            </a:r>
            <a:endParaRPr lang="en-US" sz="1750" dirty="0"/>
          </a:p>
        </p:txBody>
      </p:sp>
      <p:sp>
        <p:nvSpPr>
          <p:cNvPr id="11" name="Text 9">
            <a:extLst>
              <a:ext uri="{FF2B5EF4-FFF2-40B4-BE49-F238E27FC236}">
                <a16:creationId xmlns:a16="http://schemas.microsoft.com/office/drawing/2014/main" id="{5BCC4CCD-B02B-1F47-77AF-A26537117FE6}"/>
              </a:ext>
            </a:extLst>
          </p:cNvPr>
          <p:cNvSpPr/>
          <p:nvPr/>
        </p:nvSpPr>
        <p:spPr>
          <a:xfrm>
            <a:off x="7599521" y="52275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Database: MySQL</a:t>
            </a:r>
            <a:endParaRPr lang="en-US" sz="1750" dirty="0"/>
          </a:p>
        </p:txBody>
      </p:sp>
      <p:pic>
        <p:nvPicPr>
          <p:cNvPr id="12" name="Picture 11">
            <a:extLst>
              <a:ext uri="{FF2B5EF4-FFF2-40B4-BE49-F238E27FC236}">
                <a16:creationId xmlns:a16="http://schemas.microsoft.com/office/drawing/2014/main" id="{6E8FDB62-CE1E-8344-AF43-352FA7E250E7}"/>
              </a:ext>
            </a:extLst>
          </p:cNvPr>
          <p:cNvPicPr>
            <a:picLocks noChangeAspect="1"/>
          </p:cNvPicPr>
          <p:nvPr/>
        </p:nvPicPr>
        <p:blipFill>
          <a:blip r:embed="rId3"/>
          <a:stretch>
            <a:fillRect/>
          </a:stretch>
        </p:blipFill>
        <p:spPr>
          <a:xfrm>
            <a:off x="12486976" y="6943546"/>
            <a:ext cx="2143424" cy="1286054"/>
          </a:xfrm>
          <a:prstGeom prst="rect">
            <a:avLst/>
          </a:prstGeom>
        </p:spPr>
      </p:pic>
    </p:spTree>
    <p:extLst>
      <p:ext uri="{BB962C8B-B14F-4D97-AF65-F5344CB8AC3E}">
        <p14:creationId xmlns:p14="http://schemas.microsoft.com/office/powerpoint/2010/main" val="4165958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D114B-E7BD-2A06-D2FA-BEEAFAAF883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A7E91C3-EE16-34F3-8DEA-04EC9F9CD9A9}"/>
              </a:ext>
            </a:extLst>
          </p:cNvPr>
          <p:cNvSpPr/>
          <p:nvPr/>
        </p:nvSpPr>
        <p:spPr>
          <a:xfrm>
            <a:off x="836414" y="98435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Latest Expenses</a:t>
            </a:r>
            <a:endParaRPr lang="en-US" sz="4450" dirty="0"/>
          </a:p>
        </p:txBody>
      </p:sp>
      <p:pic>
        <p:nvPicPr>
          <p:cNvPr id="10" name="Picture 9">
            <a:extLst>
              <a:ext uri="{FF2B5EF4-FFF2-40B4-BE49-F238E27FC236}">
                <a16:creationId xmlns:a16="http://schemas.microsoft.com/office/drawing/2014/main" id="{F6F57DAB-F026-CBBE-AC36-7C32B5E9E40B}"/>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2" name="Text 1">
            <a:extLst>
              <a:ext uri="{FF2B5EF4-FFF2-40B4-BE49-F238E27FC236}">
                <a16:creationId xmlns:a16="http://schemas.microsoft.com/office/drawing/2014/main" id="{25648915-3C92-1818-32B4-71E69BD14EB4}"/>
              </a:ext>
            </a:extLst>
          </p:cNvPr>
          <p:cNvSpPr/>
          <p:nvPr/>
        </p:nvSpPr>
        <p:spPr>
          <a:xfrm>
            <a:off x="1395956"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12" name="Picture 11">
            <a:extLst>
              <a:ext uri="{FF2B5EF4-FFF2-40B4-BE49-F238E27FC236}">
                <a16:creationId xmlns:a16="http://schemas.microsoft.com/office/drawing/2014/main" id="{B7EFF511-4464-E507-73AF-54E47E19DE18}"/>
              </a:ext>
            </a:extLst>
          </p:cNvPr>
          <p:cNvPicPr>
            <a:picLocks noChangeAspect="1"/>
          </p:cNvPicPr>
          <p:nvPr/>
        </p:nvPicPr>
        <p:blipFill>
          <a:blip r:embed="rId4"/>
          <a:stretch>
            <a:fillRect/>
          </a:stretch>
        </p:blipFill>
        <p:spPr>
          <a:xfrm>
            <a:off x="1157299" y="2644345"/>
            <a:ext cx="12525248" cy="4202504"/>
          </a:xfrm>
          <a:prstGeom prst="rect">
            <a:avLst/>
          </a:prstGeom>
        </p:spPr>
      </p:pic>
    </p:spTree>
    <p:extLst>
      <p:ext uri="{BB962C8B-B14F-4D97-AF65-F5344CB8AC3E}">
        <p14:creationId xmlns:p14="http://schemas.microsoft.com/office/powerpoint/2010/main" val="3462629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6492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Real-Time Updates</a:t>
            </a:r>
            <a:endParaRPr lang="en-US" sz="4450" dirty="0"/>
          </a:p>
        </p:txBody>
      </p:sp>
      <p:pic>
        <p:nvPicPr>
          <p:cNvPr id="3" name="Image 0" descr="preencoded.png"/>
          <p:cNvPicPr>
            <a:picLocks noChangeAspect="1"/>
          </p:cNvPicPr>
          <p:nvPr/>
        </p:nvPicPr>
        <p:blipFill>
          <a:blip r:embed="rId3"/>
          <a:stretch>
            <a:fillRect/>
          </a:stretch>
        </p:blipFill>
        <p:spPr>
          <a:xfrm>
            <a:off x="2978348" y="3427333"/>
            <a:ext cx="2152055" cy="807958"/>
          </a:xfrm>
          <a:prstGeom prst="rect">
            <a:avLst/>
          </a:prstGeom>
        </p:spPr>
      </p:pic>
      <p:sp>
        <p:nvSpPr>
          <p:cNvPr id="4" name="Text 1"/>
          <p:cNvSpPr/>
          <p:nvPr/>
        </p:nvSpPr>
        <p:spPr>
          <a:xfrm>
            <a:off x="4005382" y="3691652"/>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2"/>
          <p:cNvSpPr/>
          <p:nvPr/>
        </p:nvSpPr>
        <p:spPr>
          <a:xfrm>
            <a:off x="5357217" y="3654147"/>
            <a:ext cx="2438757"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Dynamic Updates</a:t>
            </a:r>
            <a:endParaRPr lang="en-US" sz="2200" dirty="0"/>
          </a:p>
        </p:txBody>
      </p:sp>
      <p:sp>
        <p:nvSpPr>
          <p:cNvPr id="6" name="Shape 3"/>
          <p:cNvSpPr/>
          <p:nvPr/>
        </p:nvSpPr>
        <p:spPr>
          <a:xfrm>
            <a:off x="5187077" y="4248388"/>
            <a:ext cx="8592860" cy="15240"/>
          </a:xfrm>
          <a:prstGeom prst="roundRect">
            <a:avLst>
              <a:gd name="adj" fmla="val 223256"/>
            </a:avLst>
          </a:prstGeom>
          <a:solidFill>
            <a:srgbClr val="535455"/>
          </a:solidFill>
          <a:ln/>
        </p:spPr>
      </p:sp>
      <p:pic>
        <p:nvPicPr>
          <p:cNvPr id="7" name="Image 1" descr="preencoded.png"/>
          <p:cNvPicPr>
            <a:picLocks noChangeAspect="1"/>
          </p:cNvPicPr>
          <p:nvPr/>
        </p:nvPicPr>
        <p:blipFill>
          <a:blip r:embed="rId4"/>
          <a:stretch>
            <a:fillRect/>
          </a:stretch>
        </p:blipFill>
        <p:spPr>
          <a:xfrm>
            <a:off x="1902381" y="4291965"/>
            <a:ext cx="4304109" cy="807958"/>
          </a:xfrm>
          <a:prstGeom prst="rect">
            <a:avLst/>
          </a:prstGeom>
        </p:spPr>
      </p:pic>
      <p:sp>
        <p:nvSpPr>
          <p:cNvPr id="8" name="Text 4"/>
          <p:cNvSpPr/>
          <p:nvPr/>
        </p:nvSpPr>
        <p:spPr>
          <a:xfrm>
            <a:off x="3967520" y="4469130"/>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5"/>
          <p:cNvSpPr/>
          <p:nvPr/>
        </p:nvSpPr>
        <p:spPr>
          <a:xfrm>
            <a:off x="6433304" y="4518779"/>
            <a:ext cx="264354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Up-to-Date Insights</a:t>
            </a:r>
            <a:endParaRPr lang="en-US" sz="2200" dirty="0"/>
          </a:p>
        </p:txBody>
      </p:sp>
      <p:sp>
        <p:nvSpPr>
          <p:cNvPr id="10" name="Shape 6"/>
          <p:cNvSpPr/>
          <p:nvPr/>
        </p:nvSpPr>
        <p:spPr>
          <a:xfrm>
            <a:off x="6263164" y="5113020"/>
            <a:ext cx="7516773" cy="15240"/>
          </a:xfrm>
          <a:prstGeom prst="roundRect">
            <a:avLst>
              <a:gd name="adj" fmla="val 223256"/>
            </a:avLst>
          </a:prstGeom>
          <a:solidFill>
            <a:srgbClr val="535455"/>
          </a:solidFill>
          <a:ln/>
        </p:spPr>
      </p:sp>
      <p:pic>
        <p:nvPicPr>
          <p:cNvPr id="11" name="Image 2" descr="preencoded.png"/>
          <p:cNvPicPr>
            <a:picLocks noChangeAspect="1"/>
          </p:cNvPicPr>
          <p:nvPr/>
        </p:nvPicPr>
        <p:blipFill>
          <a:blip r:embed="rId5"/>
          <a:stretch>
            <a:fillRect/>
          </a:stretch>
        </p:blipFill>
        <p:spPr>
          <a:xfrm>
            <a:off x="826294" y="5156597"/>
            <a:ext cx="6456164" cy="807958"/>
          </a:xfrm>
          <a:prstGeom prst="rect">
            <a:avLst/>
          </a:prstGeom>
        </p:spPr>
      </p:pic>
      <p:sp>
        <p:nvSpPr>
          <p:cNvPr id="12" name="Text 7"/>
          <p:cNvSpPr/>
          <p:nvPr/>
        </p:nvSpPr>
        <p:spPr>
          <a:xfrm>
            <a:off x="3966448" y="5333762"/>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3" name="Text 8"/>
          <p:cNvSpPr/>
          <p:nvPr/>
        </p:nvSpPr>
        <p:spPr>
          <a:xfrm>
            <a:off x="7509272" y="5383411"/>
            <a:ext cx="269176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Informed Decisions</a:t>
            </a:r>
            <a:endParaRPr lang="en-US" sz="2200" dirty="0"/>
          </a:p>
        </p:txBody>
      </p:sp>
      <p:pic>
        <p:nvPicPr>
          <p:cNvPr id="14" name="Picture 13">
            <a:extLst>
              <a:ext uri="{FF2B5EF4-FFF2-40B4-BE49-F238E27FC236}">
                <a16:creationId xmlns:a16="http://schemas.microsoft.com/office/drawing/2014/main" id="{89576A1F-81F6-1717-AE52-B759F4472A0A}"/>
              </a:ext>
            </a:extLst>
          </p:cNvPr>
          <p:cNvPicPr>
            <a:picLocks noChangeAspect="1"/>
          </p:cNvPicPr>
          <p:nvPr/>
        </p:nvPicPr>
        <p:blipFill>
          <a:blip r:embed="rId6"/>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0825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Responsive Design</a:t>
            </a:r>
            <a:endParaRPr lang="en-US" sz="4450" dirty="0"/>
          </a:p>
        </p:txBody>
      </p:sp>
      <p:sp>
        <p:nvSpPr>
          <p:cNvPr id="3" name="Shape 1"/>
          <p:cNvSpPr/>
          <p:nvPr/>
        </p:nvSpPr>
        <p:spPr>
          <a:xfrm>
            <a:off x="793790" y="3370659"/>
            <a:ext cx="2173724" cy="807958"/>
          </a:xfrm>
          <a:prstGeom prst="roundRect">
            <a:avLst>
              <a:gd name="adj" fmla="val 4211"/>
            </a:avLst>
          </a:prstGeom>
          <a:solidFill>
            <a:srgbClr val="3A3B3C"/>
          </a:solidFill>
          <a:ln/>
        </p:spPr>
      </p:sp>
      <p:sp>
        <p:nvSpPr>
          <p:cNvPr id="4" name="Text 2"/>
          <p:cNvSpPr/>
          <p:nvPr/>
        </p:nvSpPr>
        <p:spPr>
          <a:xfrm>
            <a:off x="1020604" y="3547824"/>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3"/>
          <p:cNvSpPr/>
          <p:nvPr/>
        </p:nvSpPr>
        <p:spPr>
          <a:xfrm>
            <a:off x="3194328" y="3597473"/>
            <a:ext cx="3565684"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Accessible Across Devices</a:t>
            </a:r>
            <a:endParaRPr lang="en-US" sz="2200" dirty="0"/>
          </a:p>
        </p:txBody>
      </p:sp>
      <p:sp>
        <p:nvSpPr>
          <p:cNvPr id="6" name="Shape 4"/>
          <p:cNvSpPr/>
          <p:nvPr/>
        </p:nvSpPr>
        <p:spPr>
          <a:xfrm>
            <a:off x="3080861" y="4163378"/>
            <a:ext cx="10642402" cy="15240"/>
          </a:xfrm>
          <a:prstGeom prst="roundRect">
            <a:avLst>
              <a:gd name="adj" fmla="val 223256"/>
            </a:avLst>
          </a:prstGeom>
          <a:solidFill>
            <a:srgbClr val="535455"/>
          </a:solidFill>
          <a:ln/>
        </p:spPr>
      </p:sp>
      <p:sp>
        <p:nvSpPr>
          <p:cNvPr id="7" name="Shape 5"/>
          <p:cNvSpPr/>
          <p:nvPr/>
        </p:nvSpPr>
        <p:spPr>
          <a:xfrm>
            <a:off x="793790" y="4291965"/>
            <a:ext cx="4347567" cy="807958"/>
          </a:xfrm>
          <a:prstGeom prst="roundRect">
            <a:avLst>
              <a:gd name="adj" fmla="val 4211"/>
            </a:avLst>
          </a:prstGeom>
          <a:solidFill>
            <a:srgbClr val="3A3B3C"/>
          </a:solidFill>
          <a:ln/>
        </p:spPr>
      </p:sp>
      <p:sp>
        <p:nvSpPr>
          <p:cNvPr id="8" name="Text 6"/>
          <p:cNvSpPr/>
          <p:nvPr/>
        </p:nvSpPr>
        <p:spPr>
          <a:xfrm>
            <a:off x="1020604" y="4469130"/>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7"/>
          <p:cNvSpPr/>
          <p:nvPr/>
        </p:nvSpPr>
        <p:spPr>
          <a:xfrm>
            <a:off x="5368171" y="4518779"/>
            <a:ext cx="3633192"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Seamless User Experience</a:t>
            </a:r>
            <a:endParaRPr lang="en-US" sz="2200" dirty="0"/>
          </a:p>
        </p:txBody>
      </p:sp>
      <p:sp>
        <p:nvSpPr>
          <p:cNvPr id="10" name="Shape 8"/>
          <p:cNvSpPr/>
          <p:nvPr/>
        </p:nvSpPr>
        <p:spPr>
          <a:xfrm>
            <a:off x="5254704" y="5084683"/>
            <a:ext cx="8468558" cy="15240"/>
          </a:xfrm>
          <a:prstGeom prst="roundRect">
            <a:avLst>
              <a:gd name="adj" fmla="val 223256"/>
            </a:avLst>
          </a:prstGeom>
          <a:solidFill>
            <a:srgbClr val="535455"/>
          </a:solidFill>
          <a:ln/>
        </p:spPr>
      </p:sp>
      <p:sp>
        <p:nvSpPr>
          <p:cNvPr id="11" name="Shape 9"/>
          <p:cNvSpPr/>
          <p:nvPr/>
        </p:nvSpPr>
        <p:spPr>
          <a:xfrm>
            <a:off x="793790" y="5213271"/>
            <a:ext cx="6521410" cy="807958"/>
          </a:xfrm>
          <a:prstGeom prst="roundRect">
            <a:avLst>
              <a:gd name="adj" fmla="val 4211"/>
            </a:avLst>
          </a:prstGeom>
          <a:solidFill>
            <a:srgbClr val="3A3B3C"/>
          </a:solidFill>
          <a:ln/>
        </p:spPr>
      </p:sp>
      <p:sp>
        <p:nvSpPr>
          <p:cNvPr id="12" name="Text 10"/>
          <p:cNvSpPr/>
          <p:nvPr/>
        </p:nvSpPr>
        <p:spPr>
          <a:xfrm>
            <a:off x="1020604" y="5390436"/>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3" name="Text 11"/>
          <p:cNvSpPr/>
          <p:nvPr/>
        </p:nvSpPr>
        <p:spPr>
          <a:xfrm>
            <a:off x="7542014" y="5440085"/>
            <a:ext cx="2592586"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Improved Usability</a:t>
            </a:r>
            <a:endParaRPr lang="en-US" sz="2200" dirty="0"/>
          </a:p>
        </p:txBody>
      </p:sp>
      <p:pic>
        <p:nvPicPr>
          <p:cNvPr id="14" name="Picture 13">
            <a:extLst>
              <a:ext uri="{FF2B5EF4-FFF2-40B4-BE49-F238E27FC236}">
                <a16:creationId xmlns:a16="http://schemas.microsoft.com/office/drawing/2014/main" id="{3EBEC464-AF25-EB28-56A7-E3E4F0EB0A2B}"/>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C4624-DBAA-9F83-F8A7-DA97A3897AA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5BFD7004-F60B-B056-DE83-C84EE3A548C8}"/>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F7CFDFA9-8233-6483-5B0C-C4B731D643AD}"/>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a:t>
            </a:r>
            <a:r>
              <a:rPr lang="en-US" sz="11500">
                <a:solidFill>
                  <a:srgbClr val="F2E782"/>
                </a:solidFill>
                <a:latin typeface="Prata" pitchFamily="34" charset="0"/>
                <a:ea typeface="Prata" pitchFamily="34" charset="-122"/>
                <a:cs typeface="Prata" pitchFamily="34" charset="-120"/>
              </a:rPr>
              <a:t>- 4</a:t>
            </a:r>
            <a:endParaRPr lang="en-IN" sz="11500" dirty="0"/>
          </a:p>
        </p:txBody>
      </p:sp>
    </p:spTree>
    <p:extLst>
      <p:ext uri="{BB962C8B-B14F-4D97-AF65-F5344CB8AC3E}">
        <p14:creationId xmlns:p14="http://schemas.microsoft.com/office/powerpoint/2010/main" val="121220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239839" y="1685310"/>
            <a:ext cx="11370996"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5: Budget Planning and Alerts</a:t>
            </a:r>
            <a:endParaRPr lang="en-US" sz="4450" dirty="0"/>
          </a:p>
        </p:txBody>
      </p:sp>
      <p:sp>
        <p:nvSpPr>
          <p:cNvPr id="4" name="Text 1"/>
          <p:cNvSpPr/>
          <p:nvPr/>
        </p:nvSpPr>
        <p:spPr>
          <a:xfrm>
            <a:off x="1239839" y="3886244"/>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will explore the Budget Planning and Management Module, a powerful tool designed to empower users to take control of their finances.</a:t>
            </a:r>
            <a:endParaRPr lang="en-US" sz="1750" dirty="0"/>
          </a:p>
        </p:txBody>
      </p:sp>
      <p:pic>
        <p:nvPicPr>
          <p:cNvPr id="8" name="Picture 7">
            <a:extLst>
              <a:ext uri="{FF2B5EF4-FFF2-40B4-BE49-F238E27FC236}">
                <a16:creationId xmlns:a16="http://schemas.microsoft.com/office/drawing/2014/main" id="{340DDF05-88B0-E837-DB72-5383E164C99D}"/>
              </a:ext>
            </a:extLst>
          </p:cNvPr>
          <p:cNvPicPr>
            <a:picLocks noChangeAspect="1"/>
          </p:cNvPicPr>
          <p:nvPr/>
        </p:nvPicPr>
        <p:blipFill>
          <a:blip r:embed="rId3"/>
          <a:stretch>
            <a:fillRect/>
          </a:stretch>
        </p:blipFill>
        <p:spPr>
          <a:xfrm>
            <a:off x="12610835" y="6943905"/>
            <a:ext cx="2143424" cy="1286054"/>
          </a:xfrm>
          <a:prstGeom prst="rect">
            <a:avLst/>
          </a:prstGeom>
        </p:spPr>
      </p:pic>
      <p:pic>
        <p:nvPicPr>
          <p:cNvPr id="4098" name="Picture 2" descr="SIEM Alerts Best Practices: Tuning for Fatigue Reduction">
            <a:extLst>
              <a:ext uri="{FF2B5EF4-FFF2-40B4-BE49-F238E27FC236}">
                <a16:creationId xmlns:a16="http://schemas.microsoft.com/office/drawing/2014/main" id="{FEF4C7D0-82E1-E323-2811-4D3B052663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6260" y="3746265"/>
            <a:ext cx="5521870" cy="27609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92749"/>
            <a:ext cx="8371403"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Empowering Financial Control</a:t>
            </a:r>
            <a:endParaRPr lang="en-US" sz="4450" dirty="0"/>
          </a:p>
        </p:txBody>
      </p:sp>
      <p:sp>
        <p:nvSpPr>
          <p:cNvPr id="3" name="Text 1"/>
          <p:cNvSpPr/>
          <p:nvPr/>
        </p:nvSpPr>
        <p:spPr>
          <a:xfrm>
            <a:off x="793790" y="363712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Budget Limit Setting</a:t>
            </a:r>
            <a:endParaRPr lang="en-US" sz="2200" dirty="0"/>
          </a:p>
        </p:txBody>
      </p:sp>
      <p:sp>
        <p:nvSpPr>
          <p:cNvPr id="4" name="Text 2"/>
          <p:cNvSpPr/>
          <p:nvPr/>
        </p:nvSpPr>
        <p:spPr>
          <a:xfrm>
            <a:off x="793790" y="4218265"/>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define spending limits for each expense category individually, such as Food, Utilities, Entertainment, and Others. This personalized approach allows users to allocate their finances according to their unique needs and priorities.</a:t>
            </a:r>
            <a:endParaRPr lang="en-US" sz="1750" dirty="0"/>
          </a:p>
        </p:txBody>
      </p:sp>
      <p:sp>
        <p:nvSpPr>
          <p:cNvPr id="5" name="Text 3"/>
          <p:cNvSpPr/>
          <p:nvPr/>
        </p:nvSpPr>
        <p:spPr>
          <a:xfrm>
            <a:off x="7599521" y="363712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Alert System</a:t>
            </a:r>
            <a:endParaRPr lang="en-US" sz="2200" dirty="0"/>
          </a:p>
        </p:txBody>
      </p:sp>
      <p:sp>
        <p:nvSpPr>
          <p:cNvPr id="6" name="Text 4"/>
          <p:cNvSpPr/>
          <p:nvPr/>
        </p:nvSpPr>
        <p:spPr>
          <a:xfrm>
            <a:off x="7599521" y="421826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module features real-time alerts to notify users when they approach or exceed their limits, ensuring they stay on track.</a:t>
            </a:r>
            <a:endParaRPr lang="en-US" sz="1750" dirty="0"/>
          </a:p>
        </p:txBody>
      </p:sp>
      <p:pic>
        <p:nvPicPr>
          <p:cNvPr id="7" name="Picture 6">
            <a:extLst>
              <a:ext uri="{FF2B5EF4-FFF2-40B4-BE49-F238E27FC236}">
                <a16:creationId xmlns:a16="http://schemas.microsoft.com/office/drawing/2014/main" id="{E08DFC30-C8D6-BAD1-9174-27E100B6E99D}"/>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938756" y="3752887"/>
            <a:ext cx="9420344" cy="708779"/>
          </a:xfrm>
          <a:prstGeom prst="rect">
            <a:avLst/>
          </a:prstGeom>
          <a:noFill/>
          <a:ln/>
        </p:spPr>
        <p:txBody>
          <a:bodyPr wrap="none" lIns="0" tIns="0" rIns="0" bIns="0" rtlCol="0" anchor="t"/>
          <a:lstStyle/>
          <a:p>
            <a:pPr>
              <a:lnSpc>
                <a:spcPts val="5550"/>
              </a:lnSpc>
            </a:pPr>
            <a:r>
              <a:rPr lang="en-US" sz="4450" dirty="0">
                <a:solidFill>
                  <a:srgbClr val="F2E782"/>
                </a:solidFill>
                <a:latin typeface="Prata" pitchFamily="34" charset="0"/>
                <a:ea typeface="Prata" pitchFamily="34" charset="-122"/>
                <a:cs typeface="Prata" pitchFamily="34" charset="-120"/>
              </a:rPr>
              <a:t>Key Features: </a:t>
            </a:r>
            <a:r>
              <a:rPr lang="en-US" sz="4800" dirty="0">
                <a:solidFill>
                  <a:srgbClr val="F2E782"/>
                </a:solidFill>
                <a:latin typeface="Prata" pitchFamily="34" charset="0"/>
                <a:ea typeface="Prata" pitchFamily="34" charset="-122"/>
                <a:cs typeface="Prata" pitchFamily="34" charset="-120"/>
              </a:rPr>
              <a:t>Budget Limit Setting</a:t>
            </a:r>
            <a:endParaRPr lang="en-US" sz="4800" dirty="0"/>
          </a:p>
          <a:p>
            <a:pPr marL="0" indent="0">
              <a:lnSpc>
                <a:spcPts val="5550"/>
              </a:lnSpc>
              <a:buNone/>
            </a:pPr>
            <a:endParaRPr lang="en-US" sz="4450" dirty="0"/>
          </a:p>
        </p:txBody>
      </p:sp>
      <p:sp>
        <p:nvSpPr>
          <p:cNvPr id="4" name="Text 1"/>
          <p:cNvSpPr/>
          <p:nvPr/>
        </p:nvSpPr>
        <p:spPr>
          <a:xfrm>
            <a:off x="938756" y="480182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Budget Limit Setting feature allows users to define specific spending limits for each expense category individually, such as Food, Utilities, Entertainment, and Others.</a:t>
            </a:r>
            <a:endParaRPr lang="en-US" sz="1750" dirty="0"/>
          </a:p>
        </p:txBody>
      </p:sp>
      <p:pic>
        <p:nvPicPr>
          <p:cNvPr id="5" name="Picture 4">
            <a:extLst>
              <a:ext uri="{FF2B5EF4-FFF2-40B4-BE49-F238E27FC236}">
                <a16:creationId xmlns:a16="http://schemas.microsoft.com/office/drawing/2014/main" id="{4A47E465-072B-E66B-5612-F9EE5A61AF0B}"/>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CEAF7-506C-263C-58AD-02BB19D0C48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724CBCB-2F58-6882-4FCF-352B2358B6C8}"/>
              </a:ext>
            </a:extLst>
          </p:cNvPr>
          <p:cNvSpPr/>
          <p:nvPr/>
        </p:nvSpPr>
        <p:spPr>
          <a:xfrm>
            <a:off x="938756" y="652848"/>
            <a:ext cx="9420344" cy="708779"/>
          </a:xfrm>
          <a:prstGeom prst="rect">
            <a:avLst/>
          </a:prstGeom>
          <a:noFill/>
          <a:ln/>
        </p:spPr>
        <p:txBody>
          <a:bodyPr wrap="none" lIns="0" tIns="0" rIns="0" bIns="0" rtlCol="0" anchor="t"/>
          <a:lstStyle/>
          <a:p>
            <a:pPr>
              <a:lnSpc>
                <a:spcPts val="5550"/>
              </a:lnSpc>
            </a:pPr>
            <a:r>
              <a:rPr lang="en-US" sz="4450" dirty="0">
                <a:solidFill>
                  <a:srgbClr val="F2E782"/>
                </a:solidFill>
                <a:latin typeface="Prata" pitchFamily="34" charset="0"/>
                <a:ea typeface="Prata" pitchFamily="34" charset="-122"/>
                <a:cs typeface="Prata" pitchFamily="34" charset="-120"/>
              </a:rPr>
              <a:t>Key Features: </a:t>
            </a:r>
            <a:r>
              <a:rPr lang="en-US" sz="4800" dirty="0">
                <a:solidFill>
                  <a:srgbClr val="F2E782"/>
                </a:solidFill>
                <a:latin typeface="Prata" pitchFamily="34" charset="0"/>
                <a:ea typeface="Prata" pitchFamily="34" charset="-122"/>
                <a:cs typeface="Prata" pitchFamily="34" charset="-120"/>
              </a:rPr>
              <a:t>Budget Limit Setting</a:t>
            </a:r>
            <a:endParaRPr lang="en-US" sz="4800" dirty="0"/>
          </a:p>
          <a:p>
            <a:pPr marL="0" indent="0">
              <a:lnSpc>
                <a:spcPts val="5550"/>
              </a:lnSpc>
              <a:buNone/>
            </a:pPr>
            <a:endParaRPr lang="en-US" sz="4450" dirty="0"/>
          </a:p>
        </p:txBody>
      </p:sp>
      <p:pic>
        <p:nvPicPr>
          <p:cNvPr id="5" name="Picture 4">
            <a:extLst>
              <a:ext uri="{FF2B5EF4-FFF2-40B4-BE49-F238E27FC236}">
                <a16:creationId xmlns:a16="http://schemas.microsoft.com/office/drawing/2014/main" id="{8B7ADDC4-9355-A1AA-08DA-7BB084EB8FDF}"/>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6" name="Text 1">
            <a:extLst>
              <a:ext uri="{FF2B5EF4-FFF2-40B4-BE49-F238E27FC236}">
                <a16:creationId xmlns:a16="http://schemas.microsoft.com/office/drawing/2014/main" id="{84A79619-A1AB-FB15-1B10-98E2DD0E6B24}"/>
              </a:ext>
            </a:extLst>
          </p:cNvPr>
          <p:cNvSpPr/>
          <p:nvPr/>
        </p:nvSpPr>
        <p:spPr>
          <a:xfrm>
            <a:off x="1395956" y="1633119"/>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10" name="Picture 9">
            <a:extLst>
              <a:ext uri="{FF2B5EF4-FFF2-40B4-BE49-F238E27FC236}">
                <a16:creationId xmlns:a16="http://schemas.microsoft.com/office/drawing/2014/main" id="{BC7B31F8-3E2B-54DA-0F8B-CE89FFBD119F}"/>
              </a:ext>
            </a:extLst>
          </p:cNvPr>
          <p:cNvPicPr>
            <a:picLocks noChangeAspect="1"/>
          </p:cNvPicPr>
          <p:nvPr/>
        </p:nvPicPr>
        <p:blipFill>
          <a:blip r:embed="rId4"/>
          <a:stretch>
            <a:fillRect/>
          </a:stretch>
        </p:blipFill>
        <p:spPr>
          <a:xfrm>
            <a:off x="2029521" y="2108742"/>
            <a:ext cx="11240429" cy="5744620"/>
          </a:xfrm>
          <a:prstGeom prst="rect">
            <a:avLst/>
          </a:prstGeom>
        </p:spPr>
      </p:pic>
    </p:spTree>
    <p:extLst>
      <p:ext uri="{BB962C8B-B14F-4D97-AF65-F5344CB8AC3E}">
        <p14:creationId xmlns:p14="http://schemas.microsoft.com/office/powerpoint/2010/main" val="379356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1386412"/>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4" name="Shape 1"/>
          <p:cNvSpPr/>
          <p:nvPr/>
        </p:nvSpPr>
        <p:spPr>
          <a:xfrm>
            <a:off x="793790" y="3510285"/>
            <a:ext cx="510302" cy="510302"/>
          </a:xfrm>
          <a:prstGeom prst="roundRect">
            <a:avLst>
              <a:gd name="adj" fmla="val 6667"/>
            </a:avLst>
          </a:prstGeom>
          <a:solidFill>
            <a:srgbClr val="3A3B3C"/>
          </a:solidFill>
          <a:ln/>
        </p:spPr>
      </p:sp>
      <p:sp>
        <p:nvSpPr>
          <p:cNvPr id="5" name="Text 2"/>
          <p:cNvSpPr/>
          <p:nvPr/>
        </p:nvSpPr>
        <p:spPr>
          <a:xfrm>
            <a:off x="990243" y="3595296"/>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3510285"/>
            <a:ext cx="5450919"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sp>
        <p:nvSpPr>
          <p:cNvPr id="7" name="Text 4"/>
          <p:cNvSpPr/>
          <p:nvPr/>
        </p:nvSpPr>
        <p:spPr>
          <a:xfrm>
            <a:off x="1530906" y="4000703"/>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visual comparison highlights areas of overspending and savings opportunities, offering actionable insights.</a:t>
            </a:r>
            <a:endParaRPr lang="en-US" sz="1750" dirty="0"/>
          </a:p>
        </p:txBody>
      </p:sp>
      <p:sp>
        <p:nvSpPr>
          <p:cNvPr id="8" name="Shape 5"/>
          <p:cNvSpPr/>
          <p:nvPr/>
        </p:nvSpPr>
        <p:spPr>
          <a:xfrm>
            <a:off x="7428667" y="3510285"/>
            <a:ext cx="510302" cy="510302"/>
          </a:xfrm>
          <a:prstGeom prst="roundRect">
            <a:avLst>
              <a:gd name="adj" fmla="val 6667"/>
            </a:avLst>
          </a:prstGeom>
          <a:solidFill>
            <a:srgbClr val="3A3B3C"/>
          </a:solidFill>
          <a:ln/>
        </p:spPr>
      </p:sp>
      <p:sp>
        <p:nvSpPr>
          <p:cNvPr id="9" name="Text 6"/>
          <p:cNvSpPr/>
          <p:nvPr/>
        </p:nvSpPr>
        <p:spPr>
          <a:xfrm>
            <a:off x="7579519" y="3595296"/>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8165783" y="3510285"/>
            <a:ext cx="3092172"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Interactive Breakdown</a:t>
            </a:r>
            <a:endParaRPr lang="en-US" sz="2200" dirty="0"/>
          </a:p>
        </p:txBody>
      </p:sp>
      <p:sp>
        <p:nvSpPr>
          <p:cNvPr id="11" name="Text 8"/>
          <p:cNvSpPr/>
          <p:nvPr/>
        </p:nvSpPr>
        <p:spPr>
          <a:xfrm>
            <a:off x="8165783" y="4000703"/>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drill down into specific categories to gain a deeper understanding of where their funds are being allocated.</a:t>
            </a:r>
            <a:endParaRPr lang="en-US" sz="1750" dirty="0"/>
          </a:p>
        </p:txBody>
      </p:sp>
      <p:pic>
        <p:nvPicPr>
          <p:cNvPr id="12" name="Picture 11">
            <a:extLst>
              <a:ext uri="{FF2B5EF4-FFF2-40B4-BE49-F238E27FC236}">
                <a16:creationId xmlns:a16="http://schemas.microsoft.com/office/drawing/2014/main" id="{2C49C9A0-AB7F-DD04-0494-CA0CC1CF0F8A}"/>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003A3-84C7-4298-30D4-45C33E915CF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7E6B79A-FAEB-F16F-BB0B-BBCBF884A9CB}"/>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049D96A8-BE1E-63AE-4EA9-B4E2CAF7B05B}"/>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45AF60DE-A7AD-73BA-1B89-6EDCC826B4E5}"/>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6FF7AB97-110B-DB14-988B-8F59A01C2431}"/>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5514BD64-2270-5E65-53D1-1FBC8F5B6501}"/>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A4974566-1B70-C0BE-99F6-12EAEA5C07FB}"/>
              </a:ext>
            </a:extLst>
          </p:cNvPr>
          <p:cNvSpPr txBox="1"/>
          <p:nvPr/>
        </p:nvSpPr>
        <p:spPr>
          <a:xfrm>
            <a:off x="2328941"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6ABAB807-9B09-8DC6-91A4-33407CF85416}"/>
              </a:ext>
            </a:extLst>
          </p:cNvPr>
          <p:cNvSpPr txBox="1"/>
          <p:nvPr/>
        </p:nvSpPr>
        <p:spPr>
          <a:xfrm>
            <a:off x="2328941" y="303885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spTree>
    <p:extLst>
      <p:ext uri="{BB962C8B-B14F-4D97-AF65-F5344CB8AC3E}">
        <p14:creationId xmlns:p14="http://schemas.microsoft.com/office/powerpoint/2010/main" val="90012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DFDA-BE34-B16B-1192-405A7CAB26B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E5D91E-ECCC-79F3-6C2D-49F77D3637AF}"/>
              </a:ext>
            </a:extLst>
          </p:cNvPr>
          <p:cNvSpPr/>
          <p:nvPr/>
        </p:nvSpPr>
        <p:spPr>
          <a:xfrm>
            <a:off x="793790" y="746046"/>
            <a:ext cx="5670590" cy="708779"/>
          </a:xfrm>
          <a:prstGeom prst="rect">
            <a:avLst/>
          </a:prstGeom>
          <a:noFill/>
          <a:ln/>
        </p:spPr>
        <p:txBody>
          <a:bodyPr wrap="none" lIns="0" tIns="0" rIns="0" bIns="0" rtlCol="0" anchor="t"/>
          <a:lstStyle/>
          <a:p>
            <a:pPr marL="0" indent="0">
              <a:lnSpc>
                <a:spcPts val="5550"/>
              </a:lnSpc>
              <a:buNone/>
            </a:pPr>
            <a:r>
              <a:rPr lang="en-US" sz="4450">
                <a:solidFill>
                  <a:srgbClr val="F2E782"/>
                </a:solidFill>
                <a:latin typeface="Prata" pitchFamily="34" charset="0"/>
                <a:ea typeface="Prata" pitchFamily="34" charset="-122"/>
                <a:cs typeface="Prata" pitchFamily="34" charset="-120"/>
              </a:rPr>
              <a:t>Milestones </a:t>
            </a:r>
            <a:r>
              <a:rPr lang="en-US" sz="4450" dirty="0">
                <a:solidFill>
                  <a:srgbClr val="F2E782"/>
                </a:solidFill>
                <a:latin typeface="Prata" pitchFamily="34" charset="0"/>
                <a:ea typeface="Prata" pitchFamily="34" charset="-122"/>
                <a:cs typeface="Prata" pitchFamily="34" charset="-120"/>
              </a:rPr>
              <a:t>Overview</a:t>
            </a:r>
            <a:endParaRPr lang="en-US" sz="4450" dirty="0"/>
          </a:p>
        </p:txBody>
      </p:sp>
      <p:sp>
        <p:nvSpPr>
          <p:cNvPr id="3" name="Text 1">
            <a:extLst>
              <a:ext uri="{FF2B5EF4-FFF2-40B4-BE49-F238E27FC236}">
                <a16:creationId xmlns:a16="http://schemas.microsoft.com/office/drawing/2014/main" id="{E7564419-D876-7A80-C818-A0FD6C212EF9}"/>
              </a:ext>
            </a:extLst>
          </p:cNvPr>
          <p:cNvSpPr/>
          <p:nvPr/>
        </p:nvSpPr>
        <p:spPr>
          <a:xfrm>
            <a:off x="3224756" y="2089335"/>
            <a:ext cx="2835235" cy="354330"/>
          </a:xfrm>
          <a:prstGeom prst="rect">
            <a:avLst/>
          </a:prstGeom>
          <a:noFill/>
          <a:ln/>
        </p:spPr>
        <p:txBody>
          <a:bodyPr wrap="none" lIns="0" tIns="0" rIns="0" bIns="0" rtlCol="0" anchor="t"/>
          <a:lstStyle/>
          <a:p>
            <a:pPr marL="0" indent="0">
              <a:lnSpc>
                <a:spcPts val="2750"/>
              </a:lnSpc>
              <a:buNone/>
            </a:pPr>
            <a:r>
              <a:rPr lang="en-US" sz="3200" dirty="0">
                <a:solidFill>
                  <a:srgbClr val="F2E782"/>
                </a:solidFill>
                <a:latin typeface="Prata" pitchFamily="34" charset="0"/>
                <a:ea typeface="Prata" pitchFamily="34" charset="-122"/>
                <a:cs typeface="Prata" pitchFamily="34" charset="-120"/>
              </a:rPr>
              <a:t>Milestone - 1</a:t>
            </a:r>
            <a:endParaRPr lang="en-US" sz="3200" dirty="0"/>
          </a:p>
        </p:txBody>
      </p:sp>
      <p:pic>
        <p:nvPicPr>
          <p:cNvPr id="12" name="Picture 11">
            <a:extLst>
              <a:ext uri="{FF2B5EF4-FFF2-40B4-BE49-F238E27FC236}">
                <a16:creationId xmlns:a16="http://schemas.microsoft.com/office/drawing/2014/main" id="{0E3847E1-7B41-11B6-8553-88C7383C68C1}"/>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3" name="Text 1">
            <a:extLst>
              <a:ext uri="{FF2B5EF4-FFF2-40B4-BE49-F238E27FC236}">
                <a16:creationId xmlns:a16="http://schemas.microsoft.com/office/drawing/2014/main" id="{01038343-045C-1F84-9099-46192C0E6AC3}"/>
              </a:ext>
            </a:extLst>
          </p:cNvPr>
          <p:cNvSpPr/>
          <p:nvPr/>
        </p:nvSpPr>
        <p:spPr>
          <a:xfrm>
            <a:off x="3224756" y="3937635"/>
            <a:ext cx="2835235" cy="354330"/>
          </a:xfrm>
          <a:prstGeom prst="rect">
            <a:avLst/>
          </a:prstGeom>
          <a:noFill/>
          <a:ln/>
        </p:spPr>
        <p:txBody>
          <a:bodyPr wrap="none" lIns="0" tIns="0" rIns="0" bIns="0" rtlCol="0" anchor="t"/>
          <a:lstStyle/>
          <a:p>
            <a:pPr marL="0" indent="0">
              <a:lnSpc>
                <a:spcPts val="2750"/>
              </a:lnSpc>
              <a:buNone/>
            </a:pPr>
            <a:r>
              <a:rPr lang="en-US" sz="3200" dirty="0">
                <a:solidFill>
                  <a:srgbClr val="F2E782"/>
                </a:solidFill>
                <a:latin typeface="Prata" pitchFamily="34" charset="0"/>
                <a:ea typeface="Prata" pitchFamily="34" charset="-122"/>
                <a:cs typeface="Prata" pitchFamily="34" charset="-120"/>
              </a:rPr>
              <a:t>Milestone - 2</a:t>
            </a:r>
            <a:endParaRPr lang="en-US" sz="3200" dirty="0"/>
          </a:p>
        </p:txBody>
      </p:sp>
      <p:sp>
        <p:nvSpPr>
          <p:cNvPr id="14" name="Text 1">
            <a:extLst>
              <a:ext uri="{FF2B5EF4-FFF2-40B4-BE49-F238E27FC236}">
                <a16:creationId xmlns:a16="http://schemas.microsoft.com/office/drawing/2014/main" id="{A1243F40-55CA-3CEC-9138-FD68FCB32BA9}"/>
              </a:ext>
            </a:extLst>
          </p:cNvPr>
          <p:cNvSpPr/>
          <p:nvPr/>
        </p:nvSpPr>
        <p:spPr>
          <a:xfrm>
            <a:off x="3224758" y="5280805"/>
            <a:ext cx="2835235" cy="354330"/>
          </a:xfrm>
          <a:prstGeom prst="rect">
            <a:avLst/>
          </a:prstGeom>
          <a:noFill/>
          <a:ln/>
        </p:spPr>
        <p:txBody>
          <a:bodyPr wrap="none" lIns="0" tIns="0" rIns="0" bIns="0" rtlCol="0" anchor="t"/>
          <a:lstStyle/>
          <a:p>
            <a:pPr marL="0" indent="0">
              <a:lnSpc>
                <a:spcPts val="2750"/>
              </a:lnSpc>
              <a:buNone/>
            </a:pPr>
            <a:r>
              <a:rPr lang="en-US" sz="3200" dirty="0">
                <a:solidFill>
                  <a:srgbClr val="F2E782"/>
                </a:solidFill>
                <a:latin typeface="Prata" pitchFamily="34" charset="0"/>
                <a:ea typeface="Prata" pitchFamily="34" charset="-122"/>
                <a:cs typeface="Prata" pitchFamily="34" charset="-120"/>
              </a:rPr>
              <a:t>Milestone - 3</a:t>
            </a:r>
            <a:endParaRPr lang="en-US" sz="3200" dirty="0"/>
          </a:p>
        </p:txBody>
      </p:sp>
      <p:sp>
        <p:nvSpPr>
          <p:cNvPr id="15" name="Text 1">
            <a:extLst>
              <a:ext uri="{FF2B5EF4-FFF2-40B4-BE49-F238E27FC236}">
                <a16:creationId xmlns:a16="http://schemas.microsoft.com/office/drawing/2014/main" id="{5A1650A0-6993-0DA0-E73E-7A98D647E7DE}"/>
              </a:ext>
            </a:extLst>
          </p:cNvPr>
          <p:cNvSpPr/>
          <p:nvPr/>
        </p:nvSpPr>
        <p:spPr>
          <a:xfrm>
            <a:off x="3224758" y="6623975"/>
            <a:ext cx="2835235" cy="354330"/>
          </a:xfrm>
          <a:prstGeom prst="rect">
            <a:avLst/>
          </a:prstGeom>
          <a:noFill/>
          <a:ln/>
        </p:spPr>
        <p:txBody>
          <a:bodyPr wrap="none" lIns="0" tIns="0" rIns="0" bIns="0" rtlCol="0" anchor="t"/>
          <a:lstStyle/>
          <a:p>
            <a:pPr marL="0" indent="0">
              <a:lnSpc>
                <a:spcPts val="2750"/>
              </a:lnSpc>
              <a:buNone/>
            </a:pPr>
            <a:r>
              <a:rPr lang="en-US" sz="3200" dirty="0">
                <a:solidFill>
                  <a:srgbClr val="F2E782"/>
                </a:solidFill>
                <a:latin typeface="Prata" pitchFamily="34" charset="0"/>
                <a:ea typeface="Prata" pitchFamily="34" charset="-122"/>
                <a:cs typeface="Prata" pitchFamily="34" charset="-120"/>
              </a:rPr>
              <a:t>Milestone - 4</a:t>
            </a:r>
            <a:endParaRPr lang="en-US" sz="3200" dirty="0"/>
          </a:p>
        </p:txBody>
      </p:sp>
      <p:sp>
        <p:nvSpPr>
          <p:cNvPr id="16" name="Text 9">
            <a:extLst>
              <a:ext uri="{FF2B5EF4-FFF2-40B4-BE49-F238E27FC236}">
                <a16:creationId xmlns:a16="http://schemas.microsoft.com/office/drawing/2014/main" id="{9F05FD23-C855-863F-3EB5-BB58879E44B1}"/>
              </a:ext>
            </a:extLst>
          </p:cNvPr>
          <p:cNvSpPr/>
          <p:nvPr/>
        </p:nvSpPr>
        <p:spPr>
          <a:xfrm>
            <a:off x="4060867" y="263913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Module – 1: User Authentication</a:t>
            </a:r>
            <a:endParaRPr lang="en-US" sz="1750" dirty="0"/>
          </a:p>
        </p:txBody>
      </p:sp>
      <p:sp>
        <p:nvSpPr>
          <p:cNvPr id="17" name="Text 9">
            <a:extLst>
              <a:ext uri="{FF2B5EF4-FFF2-40B4-BE49-F238E27FC236}">
                <a16:creationId xmlns:a16="http://schemas.microsoft.com/office/drawing/2014/main" id="{7FBA8E7B-640B-B85E-1CDB-55596CE527FB}"/>
              </a:ext>
            </a:extLst>
          </p:cNvPr>
          <p:cNvSpPr/>
          <p:nvPr/>
        </p:nvSpPr>
        <p:spPr>
          <a:xfrm>
            <a:off x="4060866" y="30439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Module – 2: Expense Management</a:t>
            </a:r>
            <a:endParaRPr lang="en-US" sz="1750" dirty="0"/>
          </a:p>
        </p:txBody>
      </p:sp>
      <p:sp>
        <p:nvSpPr>
          <p:cNvPr id="18" name="Text 9">
            <a:extLst>
              <a:ext uri="{FF2B5EF4-FFF2-40B4-BE49-F238E27FC236}">
                <a16:creationId xmlns:a16="http://schemas.microsoft.com/office/drawing/2014/main" id="{5E43BC97-3158-4186-1813-ABC428DAF04E}"/>
              </a:ext>
            </a:extLst>
          </p:cNvPr>
          <p:cNvSpPr/>
          <p:nvPr/>
        </p:nvSpPr>
        <p:spPr>
          <a:xfrm>
            <a:off x="4060865" y="439140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Module – 3: Financial Reporting</a:t>
            </a:r>
            <a:endParaRPr lang="en-US" sz="1750" dirty="0"/>
          </a:p>
        </p:txBody>
      </p:sp>
      <p:sp>
        <p:nvSpPr>
          <p:cNvPr id="21" name="Text 9">
            <a:extLst>
              <a:ext uri="{FF2B5EF4-FFF2-40B4-BE49-F238E27FC236}">
                <a16:creationId xmlns:a16="http://schemas.microsoft.com/office/drawing/2014/main" id="{85731B0C-A8CE-425F-5903-4FFC5316FDCF}"/>
              </a:ext>
            </a:extLst>
          </p:cNvPr>
          <p:cNvSpPr/>
          <p:nvPr/>
        </p:nvSpPr>
        <p:spPr>
          <a:xfrm>
            <a:off x="4060864" y="59801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Module – 4: Dashboard and Data Visualization</a:t>
            </a:r>
            <a:endParaRPr lang="en-US" sz="1750" dirty="0"/>
          </a:p>
        </p:txBody>
      </p:sp>
      <p:sp>
        <p:nvSpPr>
          <p:cNvPr id="22" name="Text 9">
            <a:extLst>
              <a:ext uri="{FF2B5EF4-FFF2-40B4-BE49-F238E27FC236}">
                <a16:creationId xmlns:a16="http://schemas.microsoft.com/office/drawing/2014/main" id="{F69AE10B-B24D-A3A0-F11E-4896A0AEF8D8}"/>
              </a:ext>
            </a:extLst>
          </p:cNvPr>
          <p:cNvSpPr/>
          <p:nvPr/>
        </p:nvSpPr>
        <p:spPr>
          <a:xfrm>
            <a:off x="4060867" y="72739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Module – 5: Budget Planning and Alerts</a:t>
            </a:r>
            <a:endParaRPr lang="en-US" sz="1750" dirty="0"/>
          </a:p>
        </p:txBody>
      </p:sp>
    </p:spTree>
    <p:extLst>
      <p:ext uri="{BB962C8B-B14F-4D97-AF65-F5344CB8AC3E}">
        <p14:creationId xmlns:p14="http://schemas.microsoft.com/office/powerpoint/2010/main" val="68235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0C5EE-EB1A-964E-5953-E6903748A7F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50925D2-4792-6F9E-10B8-6A93535776A8}"/>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E8DC24AF-7B73-105A-B14F-163ECE4266A1}"/>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79523571-0FE5-C03A-6537-9563C0E93720}"/>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6312223D-BFF4-654D-6135-C5BFD452F6F6}"/>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316E2606-53EA-3182-C24C-817C605642FA}"/>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7A976F42-54AF-35A8-64E4-9214E126DE4A}"/>
              </a:ext>
            </a:extLst>
          </p:cNvPr>
          <p:cNvSpPr txBox="1"/>
          <p:nvPr/>
        </p:nvSpPr>
        <p:spPr>
          <a:xfrm>
            <a:off x="2328941" y="712809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4A282FE3-4CE9-1B15-ABAD-FD38DE0CFAAD}"/>
              </a:ext>
            </a:extLst>
          </p:cNvPr>
          <p:cNvSpPr txBox="1"/>
          <p:nvPr/>
        </p:nvSpPr>
        <p:spPr>
          <a:xfrm>
            <a:off x="2328941" y="753657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9ED86913-14D5-BDB4-9B1E-3BD02E750436}"/>
              </a:ext>
            </a:extLst>
          </p:cNvPr>
          <p:cNvPicPr>
            <a:picLocks noChangeAspect="1"/>
          </p:cNvPicPr>
          <p:nvPr/>
        </p:nvPicPr>
        <p:blipFill>
          <a:blip r:embed="rId5"/>
          <a:stretch>
            <a:fillRect/>
          </a:stretch>
        </p:blipFill>
        <p:spPr>
          <a:xfrm>
            <a:off x="3903653" y="2713637"/>
            <a:ext cx="7261868" cy="4352154"/>
          </a:xfrm>
          <a:prstGeom prst="rect">
            <a:avLst/>
          </a:prstGeom>
          <a:ln>
            <a:solidFill>
              <a:schemeClr val="tx1"/>
            </a:solidFill>
          </a:ln>
        </p:spPr>
      </p:pic>
    </p:spTree>
    <p:extLst>
      <p:ext uri="{BB962C8B-B14F-4D97-AF65-F5344CB8AC3E}">
        <p14:creationId xmlns:p14="http://schemas.microsoft.com/office/powerpoint/2010/main" val="867111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A9C94-9D3E-82AD-2C33-008A2CDB03F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24D02F-2035-918C-B995-86A7BFFC14EB}"/>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168DC9C4-4F08-42EC-FD60-3372A9448372}"/>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071D5BF1-7F93-1146-0D36-13CD8A96BE5B}"/>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DE8FC155-FB32-A3BC-81AF-75C77C61145C}"/>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0DE57C10-808A-B9DC-382C-A6CBE6C5B327}"/>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64C5DB4B-4B60-1F37-7DF3-C0EDD17A55C7}"/>
              </a:ext>
            </a:extLst>
          </p:cNvPr>
          <p:cNvSpPr txBox="1"/>
          <p:nvPr/>
        </p:nvSpPr>
        <p:spPr>
          <a:xfrm>
            <a:off x="2328941" y="2621571"/>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660720BA-2C71-0C05-8A50-168D567DCB24}"/>
              </a:ext>
            </a:extLst>
          </p:cNvPr>
          <p:cNvSpPr txBox="1"/>
          <p:nvPr/>
        </p:nvSpPr>
        <p:spPr>
          <a:xfrm>
            <a:off x="2328941" y="753657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5" name="Picture 4">
            <a:extLst>
              <a:ext uri="{FF2B5EF4-FFF2-40B4-BE49-F238E27FC236}">
                <a16:creationId xmlns:a16="http://schemas.microsoft.com/office/drawing/2014/main" id="{17C426FC-A970-6AF6-FA3C-689689456D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0653" y="3114118"/>
            <a:ext cx="7229093" cy="4332511"/>
          </a:xfrm>
          <a:prstGeom prst="rect">
            <a:avLst/>
          </a:prstGeom>
          <a:ln>
            <a:solidFill>
              <a:schemeClr val="tx1"/>
            </a:solidFill>
          </a:ln>
        </p:spPr>
      </p:pic>
    </p:spTree>
    <p:extLst>
      <p:ext uri="{BB962C8B-B14F-4D97-AF65-F5344CB8AC3E}">
        <p14:creationId xmlns:p14="http://schemas.microsoft.com/office/powerpoint/2010/main" val="462245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D93A-6BD2-42F9-F2FE-454532C9255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1BDB694-6802-B047-C122-18D7E16DF510}"/>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40561E70-1BC9-AEDB-9FF3-C5313EB0E92D}"/>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3EEDEE57-247B-5379-4ADC-4E5655B0CABE}"/>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A74D6E1B-53C7-F194-189A-5EBE2F9B3563}"/>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34008909-DBAD-F3E3-8B56-3409B3078965}"/>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05BB83BA-2779-842A-77E2-F4A03B9E0171}"/>
              </a:ext>
            </a:extLst>
          </p:cNvPr>
          <p:cNvSpPr txBox="1"/>
          <p:nvPr/>
        </p:nvSpPr>
        <p:spPr>
          <a:xfrm>
            <a:off x="2328941" y="2621571"/>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E329E8DF-6B74-E887-05E6-29E8FE47D69C}"/>
              </a:ext>
            </a:extLst>
          </p:cNvPr>
          <p:cNvSpPr txBox="1"/>
          <p:nvPr/>
        </p:nvSpPr>
        <p:spPr>
          <a:xfrm>
            <a:off x="2328941" y="3005377"/>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EEA64BCE-076A-2A00-A802-7770138AE5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5023" y="3524225"/>
            <a:ext cx="7458137" cy="4469781"/>
          </a:xfrm>
          <a:prstGeom prst="rect">
            <a:avLst/>
          </a:prstGeom>
          <a:ln>
            <a:solidFill>
              <a:schemeClr val="tx1"/>
            </a:solidFill>
          </a:ln>
        </p:spPr>
      </p:pic>
    </p:spTree>
    <p:extLst>
      <p:ext uri="{BB962C8B-B14F-4D97-AF65-F5344CB8AC3E}">
        <p14:creationId xmlns:p14="http://schemas.microsoft.com/office/powerpoint/2010/main" val="297643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C5D83-9592-4535-0A8C-98F9FE959EA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7BC9936-193B-406F-7219-F105F59A6006}"/>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82B52665-A141-0322-F7CE-014348935AFF}"/>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4ECA76F8-FF2B-7DA0-7BF8-EE046C41E96C}"/>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Interactive Breakdown</a:t>
            </a:r>
            <a:endParaRPr lang="en-US" sz="2200" dirty="0"/>
          </a:p>
        </p:txBody>
      </p:sp>
      <p:pic>
        <p:nvPicPr>
          <p:cNvPr id="12" name="Picture 11">
            <a:extLst>
              <a:ext uri="{FF2B5EF4-FFF2-40B4-BE49-F238E27FC236}">
                <a16:creationId xmlns:a16="http://schemas.microsoft.com/office/drawing/2014/main" id="{12570D9D-468E-8C4F-A032-37206A99578B}"/>
              </a:ext>
            </a:extLst>
          </p:cNvPr>
          <p:cNvPicPr>
            <a:picLocks noChangeAspect="1"/>
          </p:cNvPicPr>
          <p:nvPr/>
        </p:nvPicPr>
        <p:blipFill>
          <a:blip r:embed="rId4"/>
          <a:stretch>
            <a:fillRect/>
          </a:stretch>
        </p:blipFill>
        <p:spPr>
          <a:xfrm>
            <a:off x="12610835" y="6943905"/>
            <a:ext cx="2143424" cy="1286054"/>
          </a:xfrm>
          <a:prstGeom prst="rect">
            <a:avLst/>
          </a:prstGeom>
        </p:spPr>
      </p:pic>
      <p:pic>
        <p:nvPicPr>
          <p:cNvPr id="8" name="Picture 7">
            <a:extLst>
              <a:ext uri="{FF2B5EF4-FFF2-40B4-BE49-F238E27FC236}">
                <a16:creationId xmlns:a16="http://schemas.microsoft.com/office/drawing/2014/main" id="{503C26CB-81B4-464E-A7C6-7702380474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5628" y="2375982"/>
            <a:ext cx="9587260" cy="5567194"/>
          </a:xfrm>
          <a:prstGeom prst="rect">
            <a:avLst/>
          </a:prstGeom>
          <a:ln>
            <a:solidFill>
              <a:schemeClr val="tx1"/>
            </a:solidFill>
          </a:ln>
        </p:spPr>
      </p:pic>
    </p:spTree>
    <p:extLst>
      <p:ext uri="{BB962C8B-B14F-4D97-AF65-F5344CB8AC3E}">
        <p14:creationId xmlns:p14="http://schemas.microsoft.com/office/powerpoint/2010/main" val="348395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250990" y="1458829"/>
            <a:ext cx="842091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Staying on Track with Alerts</a:t>
            </a:r>
            <a:endParaRPr lang="en-US" sz="4450" dirty="0"/>
          </a:p>
        </p:txBody>
      </p:sp>
      <p:sp>
        <p:nvSpPr>
          <p:cNvPr id="4" name="Text 1"/>
          <p:cNvSpPr/>
          <p:nvPr/>
        </p:nvSpPr>
        <p:spPr>
          <a:xfrm>
            <a:off x="1250990" y="3885622"/>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Alert System keeps users informed about their spending by notifying them when they are approaching or exceeding their budget limits. As users track their expenses across different categories, the system triggers automatic alerts when their spending reaches a predefined threshold.</a:t>
            </a:r>
            <a:endParaRPr lang="en-US" sz="1750" dirty="0"/>
          </a:p>
        </p:txBody>
      </p:sp>
      <p:pic>
        <p:nvPicPr>
          <p:cNvPr id="5" name="Picture 4">
            <a:extLst>
              <a:ext uri="{FF2B5EF4-FFF2-40B4-BE49-F238E27FC236}">
                <a16:creationId xmlns:a16="http://schemas.microsoft.com/office/drawing/2014/main" id="{48D803F9-A511-3C7D-5D48-9B8289A605C8}"/>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195234" y="3347785"/>
            <a:ext cx="10480093" cy="1088708"/>
          </a:xfrm>
          <a:prstGeom prst="rect">
            <a:avLst/>
          </a:prstGeom>
          <a:noFill/>
          <a:ln/>
        </p:spPr>
        <p:txBody>
          <a:bodyPr wrap="square" lIns="0" tIns="0" rIns="0" bIns="0" rtlCol="0" anchor="t"/>
          <a:lstStyle/>
          <a:p>
            <a:pPr marL="0" indent="0" algn="just">
              <a:lnSpc>
                <a:spcPts val="2850"/>
              </a:lnSpc>
              <a:buNone/>
            </a:pPr>
            <a:r>
              <a:rPr lang="en-US" sz="1750" dirty="0">
                <a:solidFill>
                  <a:srgbClr val="CFCBBF"/>
                </a:solidFill>
                <a:latin typeface="Raleway" pitchFamily="34" charset="0"/>
                <a:ea typeface="Raleway" pitchFamily="34" charset="-122"/>
                <a:cs typeface="Raleway" pitchFamily="34" charset="-120"/>
              </a:rPr>
              <a:t>The Alert System is a critical feature in financial management tools that helps users stay on track with their budgets by providing timely notifications when they approach or exceed their spending limits. This system continuously monitors expenses against user-defined budgets, sending real-time alerts when thresholds, such as 75%, 90%, or 100%, are reached. Users can customize these alerts based on categories (e.g., groceries, entertainment), frequency, and delivery mode (email, SMS, or app notifications). By keeping users informed about their financial status, the Alert System encourages proactive spending adjustments, promotes goal-oriented budgeting, and helps reduce financial stress by preventing overspending.</a:t>
            </a:r>
            <a:endParaRPr lang="en-US" sz="1750" dirty="0"/>
          </a:p>
        </p:txBody>
      </p:sp>
      <p:sp>
        <p:nvSpPr>
          <p:cNvPr id="3" name="Text 0"/>
          <p:cNvSpPr/>
          <p:nvPr/>
        </p:nvSpPr>
        <p:spPr>
          <a:xfrm>
            <a:off x="1195234" y="1207719"/>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pic>
        <p:nvPicPr>
          <p:cNvPr id="5" name="Picture 4">
            <a:extLst>
              <a:ext uri="{FF2B5EF4-FFF2-40B4-BE49-F238E27FC236}">
                <a16:creationId xmlns:a16="http://schemas.microsoft.com/office/drawing/2014/main" id="{08C270D2-C17A-51C5-DD1F-BBFDA4EF1F75}"/>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C37C-846D-CFDD-846A-08795B429D5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0E30325-46A6-3C3F-ED26-E32C1EDC8A10}"/>
              </a:ext>
            </a:extLst>
          </p:cNvPr>
          <p:cNvSpPr/>
          <p:nvPr/>
        </p:nvSpPr>
        <p:spPr>
          <a:xfrm>
            <a:off x="1195234" y="498940"/>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pic>
        <p:nvPicPr>
          <p:cNvPr id="5" name="Picture 4">
            <a:extLst>
              <a:ext uri="{FF2B5EF4-FFF2-40B4-BE49-F238E27FC236}">
                <a16:creationId xmlns:a16="http://schemas.microsoft.com/office/drawing/2014/main" id="{157F1D06-5C0B-807A-EFFB-DA812320DD4D}"/>
              </a:ext>
            </a:extLst>
          </p:cNvPr>
          <p:cNvPicPr>
            <a:picLocks noChangeAspect="1"/>
          </p:cNvPicPr>
          <p:nvPr/>
        </p:nvPicPr>
        <p:blipFill>
          <a:blip r:embed="rId3"/>
          <a:stretch>
            <a:fillRect/>
          </a:stretch>
        </p:blipFill>
        <p:spPr>
          <a:xfrm>
            <a:off x="12610835" y="6943905"/>
            <a:ext cx="2143424" cy="1286054"/>
          </a:xfrm>
          <a:prstGeom prst="rect">
            <a:avLst/>
          </a:prstGeom>
        </p:spPr>
      </p:pic>
      <p:pic>
        <p:nvPicPr>
          <p:cNvPr id="2" name="Picture 1">
            <a:extLst>
              <a:ext uri="{FF2B5EF4-FFF2-40B4-BE49-F238E27FC236}">
                <a16:creationId xmlns:a16="http://schemas.microsoft.com/office/drawing/2014/main" id="{46F08FF6-F7ED-8E9E-4174-4642277328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664" y="2313111"/>
            <a:ext cx="9445315" cy="5484769"/>
          </a:xfrm>
          <a:prstGeom prst="rect">
            <a:avLst/>
          </a:prstGeom>
          <a:ln>
            <a:solidFill>
              <a:schemeClr val="tx1"/>
            </a:solidFill>
          </a:ln>
        </p:spPr>
      </p:pic>
      <p:sp>
        <p:nvSpPr>
          <p:cNvPr id="6" name="Text 3">
            <a:extLst>
              <a:ext uri="{FF2B5EF4-FFF2-40B4-BE49-F238E27FC236}">
                <a16:creationId xmlns:a16="http://schemas.microsoft.com/office/drawing/2014/main" id="{F67D918C-AFD8-2FB8-4A6D-D78403F6A368}"/>
              </a:ext>
            </a:extLst>
          </p:cNvPr>
          <p:cNvSpPr/>
          <p:nvPr/>
        </p:nvSpPr>
        <p:spPr>
          <a:xfrm>
            <a:off x="1530906" y="1583250"/>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All Alerts and Warnings for specific Categories</a:t>
            </a:r>
            <a:endParaRPr lang="en-US" sz="2200" dirty="0"/>
          </a:p>
        </p:txBody>
      </p:sp>
    </p:spTree>
    <p:extLst>
      <p:ext uri="{BB962C8B-B14F-4D97-AF65-F5344CB8AC3E}">
        <p14:creationId xmlns:p14="http://schemas.microsoft.com/office/powerpoint/2010/main" val="246302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7CBE8-CC10-3C19-60A1-2F2C4C0C776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33D90C0-BC2E-51F0-E7AE-39703A98CF82}"/>
              </a:ext>
            </a:extLst>
          </p:cNvPr>
          <p:cNvSpPr/>
          <p:nvPr/>
        </p:nvSpPr>
        <p:spPr>
          <a:xfrm>
            <a:off x="1195234" y="498940"/>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pic>
        <p:nvPicPr>
          <p:cNvPr id="5" name="Picture 4">
            <a:extLst>
              <a:ext uri="{FF2B5EF4-FFF2-40B4-BE49-F238E27FC236}">
                <a16:creationId xmlns:a16="http://schemas.microsoft.com/office/drawing/2014/main" id="{4675F5ED-A2DC-F920-14E0-7D77D504F1AE}"/>
              </a:ext>
            </a:extLst>
          </p:cNvPr>
          <p:cNvPicPr>
            <a:picLocks noChangeAspect="1"/>
          </p:cNvPicPr>
          <p:nvPr/>
        </p:nvPicPr>
        <p:blipFill>
          <a:blip r:embed="rId3"/>
          <a:stretch>
            <a:fillRect/>
          </a:stretch>
        </p:blipFill>
        <p:spPr>
          <a:xfrm>
            <a:off x="12610835" y="6943905"/>
            <a:ext cx="2143424" cy="1286054"/>
          </a:xfrm>
          <a:prstGeom prst="rect">
            <a:avLst/>
          </a:prstGeom>
        </p:spPr>
      </p:pic>
      <p:pic>
        <p:nvPicPr>
          <p:cNvPr id="2" name="Picture 1">
            <a:extLst>
              <a:ext uri="{FF2B5EF4-FFF2-40B4-BE49-F238E27FC236}">
                <a16:creationId xmlns:a16="http://schemas.microsoft.com/office/drawing/2014/main" id="{6F18D989-C091-1EDD-DFC2-656D58897F5D}"/>
              </a:ext>
            </a:extLst>
          </p:cNvPr>
          <p:cNvPicPr>
            <a:picLocks noChangeAspect="1"/>
          </p:cNvPicPr>
          <p:nvPr/>
        </p:nvPicPr>
        <p:blipFill>
          <a:blip r:embed="rId4"/>
          <a:srcRect/>
          <a:stretch/>
        </p:blipFill>
        <p:spPr>
          <a:xfrm>
            <a:off x="2728950" y="2313111"/>
            <a:ext cx="9428742" cy="5484769"/>
          </a:xfrm>
          <a:prstGeom prst="rect">
            <a:avLst/>
          </a:prstGeom>
          <a:ln>
            <a:solidFill>
              <a:schemeClr val="tx1"/>
            </a:solidFill>
          </a:ln>
        </p:spPr>
      </p:pic>
      <p:sp>
        <p:nvSpPr>
          <p:cNvPr id="6" name="Text 3">
            <a:extLst>
              <a:ext uri="{FF2B5EF4-FFF2-40B4-BE49-F238E27FC236}">
                <a16:creationId xmlns:a16="http://schemas.microsoft.com/office/drawing/2014/main" id="{41B00A5D-B318-9990-F2DC-CC03AA3FD635}"/>
              </a:ext>
            </a:extLst>
          </p:cNvPr>
          <p:cNvSpPr/>
          <p:nvPr/>
        </p:nvSpPr>
        <p:spPr>
          <a:xfrm>
            <a:off x="1530906" y="1583250"/>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When All Budgets are Within the LIMITS of Expenses</a:t>
            </a:r>
            <a:endParaRPr lang="en-US" sz="2200" dirty="0"/>
          </a:p>
        </p:txBody>
      </p:sp>
    </p:spTree>
    <p:extLst>
      <p:ext uri="{BB962C8B-B14F-4D97-AF65-F5344CB8AC3E}">
        <p14:creationId xmlns:p14="http://schemas.microsoft.com/office/powerpoint/2010/main" val="2807298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Conclusion</a:t>
            </a:r>
            <a:endParaRPr lang="en-US" sz="4450" dirty="0"/>
          </a:p>
        </p:txBody>
      </p:sp>
      <p:sp>
        <p:nvSpPr>
          <p:cNvPr id="4" name="Text 1"/>
          <p:cNvSpPr/>
          <p:nvPr/>
        </p:nvSpPr>
        <p:spPr>
          <a:xfrm>
            <a:off x="793790" y="3732014"/>
            <a:ext cx="11112264" cy="1814513"/>
          </a:xfrm>
          <a:prstGeom prst="rect">
            <a:avLst/>
          </a:prstGeom>
          <a:noFill/>
          <a:ln/>
        </p:spPr>
        <p:txBody>
          <a:bodyPr wrap="square" lIns="0" tIns="0" rIns="0" bIns="0" rtlCol="0" anchor="t"/>
          <a:lstStyle/>
          <a:p>
            <a:pPr marL="0" indent="0" algn="just">
              <a:lnSpc>
                <a:spcPts val="2850"/>
              </a:lnSpc>
              <a:buNone/>
            </a:pPr>
            <a:r>
              <a:rPr lang="en-US" sz="1750" dirty="0">
                <a:solidFill>
                  <a:srgbClr val="CFCBBF"/>
                </a:solidFill>
                <a:latin typeface="Raleway" pitchFamily="34" charset="0"/>
                <a:ea typeface="Raleway" pitchFamily="34" charset="-122"/>
                <a:cs typeface="Raleway" pitchFamily="34" charset="-120"/>
              </a:rPr>
              <a:t>The Budget Planning and Management Module empowers users to take control of their finances by providing tools to set, monitor, and achieve financial goals. This module simplifies budget management, fosters smart spending habits, and supports users in building a secure financial future.</a:t>
            </a:r>
            <a:endParaRPr lang="en-US" sz="1750" dirty="0"/>
          </a:p>
        </p:txBody>
      </p:sp>
      <p:pic>
        <p:nvPicPr>
          <p:cNvPr id="5" name="Picture 4">
            <a:extLst>
              <a:ext uri="{FF2B5EF4-FFF2-40B4-BE49-F238E27FC236}">
                <a16:creationId xmlns:a16="http://schemas.microsoft.com/office/drawing/2014/main" id="{A56C9C8F-3487-23C6-AE6F-7DA8B5F80914}"/>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4C291-F483-F9C4-59DF-697EA1B5F29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92234EB-B907-FD4E-576B-4E99AF92FCD8}"/>
              </a:ext>
            </a:extLst>
          </p:cNvPr>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a:solidFill>
                  <a:srgbClr val="F2E782"/>
                </a:solidFill>
                <a:latin typeface="Prata" pitchFamily="34" charset="0"/>
              </a:rPr>
              <a:t>Future Scope</a:t>
            </a:r>
          </a:p>
          <a:p>
            <a:pPr marL="0" indent="0">
              <a:lnSpc>
                <a:spcPts val="5550"/>
              </a:lnSpc>
              <a:buNone/>
            </a:pPr>
            <a:endParaRPr lang="en-US" sz="4450" dirty="0"/>
          </a:p>
        </p:txBody>
      </p:sp>
      <p:sp>
        <p:nvSpPr>
          <p:cNvPr id="4" name="Text 1">
            <a:extLst>
              <a:ext uri="{FF2B5EF4-FFF2-40B4-BE49-F238E27FC236}">
                <a16:creationId xmlns:a16="http://schemas.microsoft.com/office/drawing/2014/main" id="{C4D8269C-C123-B83B-F629-CBA17A29BD10}"/>
              </a:ext>
            </a:extLst>
          </p:cNvPr>
          <p:cNvSpPr/>
          <p:nvPr/>
        </p:nvSpPr>
        <p:spPr>
          <a:xfrm>
            <a:off x="793790" y="3732014"/>
            <a:ext cx="12856222" cy="2942163"/>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2200">
                <a:solidFill>
                  <a:schemeClr val="accent4">
                    <a:lumMod val="40000"/>
                    <a:lumOff val="60000"/>
                  </a:schemeClr>
                </a:solidFill>
              </a:rPr>
              <a:t>Integrate machine learning to provide personalized financial advice and spending pattern analysis.</a:t>
            </a:r>
          </a:p>
          <a:p>
            <a:pPr marL="285750" indent="-285750">
              <a:lnSpc>
                <a:spcPts val="2850"/>
              </a:lnSpc>
              <a:buFont typeface="Arial" panose="020B0604020202020204" pitchFamily="34" charset="0"/>
              <a:buChar char="•"/>
            </a:pPr>
            <a:r>
              <a:rPr lang="en-US" sz="2200">
                <a:solidFill>
                  <a:schemeClr val="accent4">
                    <a:lumMod val="40000"/>
                    <a:lumOff val="60000"/>
                  </a:schemeClr>
                </a:solidFill>
              </a:rPr>
              <a:t>Develop a mobile companion app for seamless tracking on the go.</a:t>
            </a:r>
          </a:p>
          <a:p>
            <a:pPr marL="285750" indent="-285750">
              <a:lnSpc>
                <a:spcPts val="2850"/>
              </a:lnSpc>
              <a:buFont typeface="Arial" panose="020B0604020202020204" pitchFamily="34" charset="0"/>
              <a:buChar char="•"/>
            </a:pPr>
            <a:r>
              <a:rPr lang="en-US" sz="2200">
                <a:solidFill>
                  <a:schemeClr val="accent4">
                    <a:lumMod val="40000"/>
                    <a:lumOff val="60000"/>
                  </a:schemeClr>
                </a:solidFill>
              </a:rPr>
              <a:t>Add some collaborative features which allow shared accounts for families or teams to track joint expenses.</a:t>
            </a:r>
          </a:p>
          <a:p>
            <a:pPr marL="285750" indent="-285750">
              <a:lnSpc>
                <a:spcPts val="2850"/>
              </a:lnSpc>
              <a:buFont typeface="Arial" panose="020B0604020202020204" pitchFamily="34" charset="0"/>
              <a:buChar char="•"/>
            </a:pPr>
            <a:r>
              <a:rPr lang="en-US" sz="2200">
                <a:solidFill>
                  <a:schemeClr val="accent4">
                    <a:lumMod val="40000"/>
                    <a:lumOff val="60000"/>
                  </a:schemeClr>
                </a:solidFill>
              </a:rPr>
              <a:t>Connect with banks, payment systems, and digital wallets (third-party) for real-time updates.</a:t>
            </a:r>
          </a:p>
          <a:p>
            <a:pPr marL="285750" indent="-285750">
              <a:lnSpc>
                <a:spcPts val="2850"/>
              </a:lnSpc>
              <a:buFont typeface="Arial" panose="020B0604020202020204" pitchFamily="34" charset="0"/>
              <a:buChar char="•"/>
            </a:pPr>
            <a:r>
              <a:rPr lang="en-US" sz="2200">
                <a:solidFill>
                  <a:schemeClr val="accent4">
                    <a:lumMod val="40000"/>
                    <a:lumOff val="60000"/>
                  </a:schemeClr>
                </a:solidFill>
              </a:rPr>
              <a:t>Introduce automated reminders for due bills and subscriptions.</a:t>
            </a:r>
          </a:p>
          <a:p>
            <a:pPr marL="285750" indent="-285750">
              <a:lnSpc>
                <a:spcPts val="2850"/>
              </a:lnSpc>
              <a:buFont typeface="Arial" panose="020B0604020202020204" pitchFamily="34" charset="0"/>
              <a:buChar char="•"/>
            </a:pPr>
            <a:r>
              <a:rPr lang="en-US" sz="2200">
                <a:solidFill>
                  <a:schemeClr val="accent4">
                    <a:lumMod val="40000"/>
                    <a:lumOff val="60000"/>
                  </a:schemeClr>
                </a:solidFill>
              </a:rPr>
              <a:t>Provide detailed financial insights with customizable reports and forecasts.</a:t>
            </a:r>
          </a:p>
          <a:p>
            <a:pPr marL="285750" indent="-285750">
              <a:lnSpc>
                <a:spcPts val="2850"/>
              </a:lnSpc>
              <a:buFont typeface="Arial" panose="020B0604020202020204" pitchFamily="34" charset="0"/>
              <a:buChar char="•"/>
            </a:pPr>
            <a:endParaRPr lang="en-US" sz="2200" dirty="0">
              <a:solidFill>
                <a:schemeClr val="accent4">
                  <a:lumMod val="40000"/>
                  <a:lumOff val="60000"/>
                </a:schemeClr>
              </a:solidFill>
            </a:endParaRPr>
          </a:p>
        </p:txBody>
      </p:sp>
      <p:pic>
        <p:nvPicPr>
          <p:cNvPr id="5" name="Picture 4">
            <a:extLst>
              <a:ext uri="{FF2B5EF4-FFF2-40B4-BE49-F238E27FC236}">
                <a16:creationId xmlns:a16="http://schemas.microsoft.com/office/drawing/2014/main" id="{66979EDC-1B70-B9BF-BB10-BFDD9840576C}"/>
              </a:ext>
            </a:extLst>
          </p:cNvPr>
          <p:cNvPicPr>
            <a:picLocks noChangeAspect="1"/>
          </p:cNvPicPr>
          <p:nvPr/>
        </p:nvPicPr>
        <p:blipFill>
          <a:blip r:embed="rId3"/>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1007014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30183-4C9D-48B7-2F43-0D8C9EE1025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856218A-F120-3DA8-9C9D-38DDC23AF62E}"/>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5C0E9306-5686-DCD5-EA0F-DEBEDD82E99B}"/>
              </a:ext>
            </a:extLst>
          </p:cNvPr>
          <p:cNvSpPr txBox="1"/>
          <p:nvPr/>
        </p:nvSpPr>
        <p:spPr>
          <a:xfrm>
            <a:off x="3164555"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- 1</a:t>
            </a:r>
            <a:endParaRPr lang="en-IN" sz="11500" dirty="0"/>
          </a:p>
        </p:txBody>
      </p:sp>
    </p:spTree>
    <p:extLst>
      <p:ext uri="{BB962C8B-B14F-4D97-AF65-F5344CB8AC3E}">
        <p14:creationId xmlns:p14="http://schemas.microsoft.com/office/powerpoint/2010/main" val="48009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96500-1351-C19F-3687-9B7DB4C65EA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1C15BF2-BF58-3BC2-A77C-27689B14D4A8}"/>
              </a:ext>
            </a:extLst>
          </p:cNvPr>
          <p:cNvSpPr/>
          <p:nvPr/>
        </p:nvSpPr>
        <p:spPr>
          <a:xfrm>
            <a:off x="1381720" y="4114800"/>
            <a:ext cx="5670590" cy="708779"/>
          </a:xfrm>
          <a:prstGeom prst="rect">
            <a:avLst/>
          </a:prstGeom>
          <a:noFill/>
          <a:ln/>
        </p:spPr>
        <p:txBody>
          <a:bodyPr wrap="none" lIns="0" tIns="0" rIns="0" bIns="0" rtlCol="0" anchor="t"/>
          <a:lstStyle/>
          <a:p>
            <a:pPr marL="0" indent="0">
              <a:lnSpc>
                <a:spcPts val="5550"/>
              </a:lnSpc>
              <a:buNone/>
            </a:pPr>
            <a:r>
              <a:rPr lang="en-US" sz="11500" dirty="0">
                <a:solidFill>
                  <a:srgbClr val="F2E782"/>
                </a:solidFill>
                <a:latin typeface="Prata" pitchFamily="34" charset="0"/>
                <a:ea typeface="Prata" pitchFamily="34" charset="-122"/>
                <a:cs typeface="Prata" pitchFamily="34" charset="-120"/>
                <a:sym typeface="Wingdings" panose="05000000000000000000" pitchFamily="2" charset="2"/>
              </a:rPr>
              <a:t> </a:t>
            </a:r>
            <a:r>
              <a:rPr lang="en-US" sz="11500" dirty="0">
                <a:solidFill>
                  <a:srgbClr val="F2E782"/>
                </a:solidFill>
                <a:latin typeface="Prata" pitchFamily="34" charset="0"/>
                <a:ea typeface="Prata" pitchFamily="34" charset="-122"/>
                <a:cs typeface="Prata" pitchFamily="34" charset="-120"/>
              </a:rPr>
              <a:t>THANK YOU </a:t>
            </a:r>
            <a:r>
              <a:rPr lang="en-US" sz="11500" dirty="0">
                <a:solidFill>
                  <a:srgbClr val="F2E782"/>
                </a:solidFill>
                <a:latin typeface="Prata" pitchFamily="34" charset="0"/>
                <a:ea typeface="Prata" pitchFamily="34" charset="-122"/>
                <a:cs typeface="Prata" pitchFamily="34" charset="-120"/>
                <a:sym typeface="Wingdings" panose="05000000000000000000" pitchFamily="2" charset="2"/>
              </a:rPr>
              <a:t></a:t>
            </a:r>
            <a:endParaRPr lang="en-US" sz="11500" dirty="0"/>
          </a:p>
        </p:txBody>
      </p:sp>
      <p:pic>
        <p:nvPicPr>
          <p:cNvPr id="5" name="Picture 4">
            <a:extLst>
              <a:ext uri="{FF2B5EF4-FFF2-40B4-BE49-F238E27FC236}">
                <a16:creationId xmlns:a16="http://schemas.microsoft.com/office/drawing/2014/main" id="{5D7BB926-A536-156A-0ACF-57BEC7D2C446}"/>
              </a:ext>
            </a:extLst>
          </p:cNvPr>
          <p:cNvPicPr>
            <a:picLocks noChangeAspect="1"/>
          </p:cNvPicPr>
          <p:nvPr/>
        </p:nvPicPr>
        <p:blipFill>
          <a:blip r:embed="rId3"/>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96623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577025" y="0"/>
            <a:ext cx="6053375" cy="8229600"/>
          </a:xfrm>
          <a:prstGeom prst="rect">
            <a:avLst/>
          </a:prstGeom>
        </p:spPr>
      </p:pic>
      <p:sp>
        <p:nvSpPr>
          <p:cNvPr id="3" name="Text 0"/>
          <p:cNvSpPr/>
          <p:nvPr/>
        </p:nvSpPr>
        <p:spPr>
          <a:xfrm>
            <a:off x="793790" y="129671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4" name="Shape 1"/>
          <p:cNvSpPr/>
          <p:nvPr/>
        </p:nvSpPr>
        <p:spPr>
          <a:xfrm>
            <a:off x="793790" y="4018359"/>
            <a:ext cx="510302" cy="510302"/>
          </a:xfrm>
          <a:prstGeom prst="roundRect">
            <a:avLst>
              <a:gd name="adj" fmla="val 6667"/>
            </a:avLst>
          </a:prstGeom>
          <a:solidFill>
            <a:srgbClr val="3A3B3C"/>
          </a:solidFill>
          <a:ln/>
        </p:spPr>
      </p:sp>
      <p:sp>
        <p:nvSpPr>
          <p:cNvPr id="5" name="Text 2"/>
          <p:cNvSpPr/>
          <p:nvPr/>
        </p:nvSpPr>
        <p:spPr>
          <a:xfrm>
            <a:off x="990243" y="4103370"/>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40183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User Registration</a:t>
            </a:r>
            <a:endParaRPr lang="en-US" sz="2200" dirty="0"/>
          </a:p>
        </p:txBody>
      </p:sp>
      <p:sp>
        <p:nvSpPr>
          <p:cNvPr id="7" name="Text 4"/>
          <p:cNvSpPr/>
          <p:nvPr/>
        </p:nvSpPr>
        <p:spPr>
          <a:xfrm>
            <a:off x="1530906" y="450877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new users to create an account with form validation.</a:t>
            </a:r>
            <a:endParaRPr lang="en-US" sz="1750" dirty="0"/>
          </a:p>
        </p:txBody>
      </p:sp>
      <p:sp>
        <p:nvSpPr>
          <p:cNvPr id="8" name="Shape 5"/>
          <p:cNvSpPr/>
          <p:nvPr/>
        </p:nvSpPr>
        <p:spPr>
          <a:xfrm>
            <a:off x="4685467" y="4018359"/>
            <a:ext cx="510302" cy="510302"/>
          </a:xfrm>
          <a:prstGeom prst="roundRect">
            <a:avLst>
              <a:gd name="adj" fmla="val 6667"/>
            </a:avLst>
          </a:prstGeom>
          <a:solidFill>
            <a:srgbClr val="3A3B3C"/>
          </a:solidFill>
          <a:ln/>
        </p:spPr>
      </p:sp>
      <p:sp>
        <p:nvSpPr>
          <p:cNvPr id="9" name="Text 6"/>
          <p:cNvSpPr/>
          <p:nvPr/>
        </p:nvSpPr>
        <p:spPr>
          <a:xfrm>
            <a:off x="4836319" y="4103370"/>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40183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User Login</a:t>
            </a:r>
            <a:endParaRPr lang="en-US" sz="2200" dirty="0"/>
          </a:p>
        </p:txBody>
      </p:sp>
      <p:sp>
        <p:nvSpPr>
          <p:cNvPr id="11" name="Text 8"/>
          <p:cNvSpPr/>
          <p:nvPr/>
        </p:nvSpPr>
        <p:spPr>
          <a:xfrm>
            <a:off x="5422583" y="450877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Registered users can securely log in with error handling.</a:t>
            </a:r>
            <a:endParaRPr lang="en-US" sz="1750" dirty="0"/>
          </a:p>
        </p:txBody>
      </p:sp>
      <p:sp>
        <p:nvSpPr>
          <p:cNvPr id="12" name="Shape 9"/>
          <p:cNvSpPr/>
          <p:nvPr/>
        </p:nvSpPr>
        <p:spPr>
          <a:xfrm>
            <a:off x="793790" y="6079450"/>
            <a:ext cx="510302" cy="510302"/>
          </a:xfrm>
          <a:prstGeom prst="roundRect">
            <a:avLst>
              <a:gd name="adj" fmla="val 6667"/>
            </a:avLst>
          </a:prstGeom>
          <a:solidFill>
            <a:srgbClr val="3A3B3C"/>
          </a:solidFill>
          <a:ln/>
        </p:spPr>
      </p:sp>
      <p:sp>
        <p:nvSpPr>
          <p:cNvPr id="13" name="Text 10"/>
          <p:cNvSpPr/>
          <p:nvPr/>
        </p:nvSpPr>
        <p:spPr>
          <a:xfrm>
            <a:off x="943451" y="6164461"/>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6079450"/>
            <a:ext cx="3197900"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Dashboard Redirection</a:t>
            </a:r>
            <a:endParaRPr lang="en-US" sz="2200" dirty="0"/>
          </a:p>
        </p:txBody>
      </p:sp>
      <p:sp>
        <p:nvSpPr>
          <p:cNvPr id="15" name="Text 12"/>
          <p:cNvSpPr/>
          <p:nvPr/>
        </p:nvSpPr>
        <p:spPr>
          <a:xfrm>
            <a:off x="1530906" y="6569869"/>
            <a:ext cx="681930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Successful login redirects users to their personalized dashboard.</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1"/>
          <p:cNvSpPr/>
          <p:nvPr/>
        </p:nvSpPr>
        <p:spPr>
          <a:xfrm>
            <a:off x="793790" y="36393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4" name="Text 2"/>
          <p:cNvSpPr/>
          <p:nvPr/>
        </p:nvSpPr>
        <p:spPr>
          <a:xfrm>
            <a:off x="793790" y="4220507"/>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Welcomes users with a friendly message and provides easy access to login and registration options.</a:t>
            </a:r>
            <a:endParaRPr lang="en-US" sz="1750" dirty="0"/>
          </a:p>
        </p:txBody>
      </p:sp>
      <p:sp>
        <p:nvSpPr>
          <p:cNvPr id="5" name="Text 3"/>
          <p:cNvSpPr/>
          <p:nvPr/>
        </p:nvSpPr>
        <p:spPr>
          <a:xfrm>
            <a:off x="7599521" y="36393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6" name="Text 4"/>
          <p:cNvSpPr/>
          <p:nvPr/>
        </p:nvSpPr>
        <p:spPr>
          <a:xfrm>
            <a:off x="7599521" y="4220507"/>
            <a:ext cx="6244709"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new users to create an account with form validation.</a:t>
            </a:r>
            <a:endParaRPr lang="en-US" sz="1750" dirty="0"/>
          </a:p>
        </p:txBody>
      </p:sp>
      <p:pic>
        <p:nvPicPr>
          <p:cNvPr id="7" name="Picture 6">
            <a:extLst>
              <a:ext uri="{FF2B5EF4-FFF2-40B4-BE49-F238E27FC236}">
                <a16:creationId xmlns:a16="http://schemas.microsoft.com/office/drawing/2014/main" id="{DD982254-76F0-7F7D-26C2-245DD77502AA}"/>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4A1C7B8C-105C-1002-63AD-D25BCBE37286}"/>
              </a:ext>
            </a:extLst>
          </p:cNvPr>
          <p:cNvSpPr/>
          <p:nvPr/>
        </p:nvSpPr>
        <p:spPr>
          <a:xfrm>
            <a:off x="793789" y="1474351"/>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1: User Authentication &amp; </a:t>
            </a:r>
          </a:p>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Management</a:t>
            </a:r>
            <a:endParaRPr lang="en-US" sz="4450" dirty="0"/>
          </a:p>
        </p:txBody>
      </p:sp>
      <p:sp>
        <p:nvSpPr>
          <p:cNvPr id="9" name="TextBox 8">
            <a:extLst>
              <a:ext uri="{FF2B5EF4-FFF2-40B4-BE49-F238E27FC236}">
                <a16:creationId xmlns:a16="http://schemas.microsoft.com/office/drawing/2014/main" id="{C608F73E-485D-775D-5FA8-5B454AD3AD20}"/>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10" name="Text 1">
            <a:extLst>
              <a:ext uri="{FF2B5EF4-FFF2-40B4-BE49-F238E27FC236}">
                <a16:creationId xmlns:a16="http://schemas.microsoft.com/office/drawing/2014/main" id="{0C0D20B2-3306-153D-4641-67FCE47DA8EC}"/>
              </a:ext>
            </a:extLst>
          </p:cNvPr>
          <p:cNvSpPr/>
          <p:nvPr/>
        </p:nvSpPr>
        <p:spPr>
          <a:xfrm>
            <a:off x="793790" y="54653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11" name="Text 2">
            <a:extLst>
              <a:ext uri="{FF2B5EF4-FFF2-40B4-BE49-F238E27FC236}">
                <a16:creationId xmlns:a16="http://schemas.microsoft.com/office/drawing/2014/main" id="{61AE8E46-29D3-3221-D5BB-6D61293C3679}"/>
              </a:ext>
            </a:extLst>
          </p:cNvPr>
          <p:cNvSpPr/>
          <p:nvPr/>
        </p:nvSpPr>
        <p:spPr>
          <a:xfrm>
            <a:off x="793790" y="604647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Enables registered users to access their accounts with error handling.</a:t>
            </a:r>
            <a:endParaRPr lang="en-US" sz="1750" dirty="0"/>
          </a:p>
        </p:txBody>
      </p:sp>
      <p:sp>
        <p:nvSpPr>
          <p:cNvPr id="12" name="Text 3">
            <a:extLst>
              <a:ext uri="{FF2B5EF4-FFF2-40B4-BE49-F238E27FC236}">
                <a16:creationId xmlns:a16="http://schemas.microsoft.com/office/drawing/2014/main" id="{B4CA788C-55CE-B137-40F9-FB2FAD13A17C}"/>
              </a:ext>
            </a:extLst>
          </p:cNvPr>
          <p:cNvSpPr/>
          <p:nvPr/>
        </p:nvSpPr>
        <p:spPr>
          <a:xfrm>
            <a:off x="7599521" y="54653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sp>
        <p:nvSpPr>
          <p:cNvPr id="13" name="Text 4">
            <a:extLst>
              <a:ext uri="{FF2B5EF4-FFF2-40B4-BE49-F238E27FC236}">
                <a16:creationId xmlns:a16="http://schemas.microsoft.com/office/drawing/2014/main" id="{C8DE0B28-1468-CBF6-B382-8A7B10747707}"/>
              </a:ext>
            </a:extLst>
          </p:cNvPr>
          <p:cNvSpPr/>
          <p:nvPr/>
        </p:nvSpPr>
        <p:spPr>
          <a:xfrm>
            <a:off x="7599521" y="6046471"/>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Serves as the user's central hub, featuring a menu with options to navigate to the dashboard, add or view expenses, and access detailed financial reports.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5B3AC-5DE1-50A5-41C0-9302189DE06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EC1C58D-2B6F-15CB-DEED-3F649603BA8F}"/>
              </a:ext>
            </a:extLst>
          </p:cNvPr>
          <p:cNvSpPr/>
          <p:nvPr/>
        </p:nvSpPr>
        <p:spPr>
          <a:xfrm>
            <a:off x="801409" y="1508089"/>
            <a:ext cx="13042821" cy="1417558"/>
          </a:xfrm>
          <a:prstGeom prst="rect">
            <a:avLst/>
          </a:prstGeom>
          <a:noFill/>
          <a:ln/>
        </p:spPr>
        <p:txBody>
          <a:bodyPr wrap="square" lIns="0" tIns="0" rIns="0" bIns="0" rtlCol="0" anchor="t"/>
          <a:lstStyle/>
          <a:p>
            <a:pPr marL="0" indent="0">
              <a:lnSpc>
                <a:spcPts val="5550"/>
              </a:lnSpc>
              <a:buNone/>
            </a:pPr>
            <a:r>
              <a:rPr lang="en-US" sz="3600">
                <a:solidFill>
                  <a:srgbClr val="F2E782"/>
                </a:solidFill>
                <a:latin typeface="Prata" pitchFamily="34" charset="0"/>
                <a:ea typeface="Prata" pitchFamily="34" charset="-122"/>
                <a:cs typeface="Prata" pitchFamily="34" charset="-120"/>
              </a:rPr>
              <a:t>Screenshots</a:t>
            </a:r>
            <a:r>
              <a:rPr lang="en-US" sz="3600" dirty="0">
                <a:solidFill>
                  <a:srgbClr val="F2E782"/>
                </a:solidFill>
                <a:latin typeface="Prata" pitchFamily="34" charset="0"/>
                <a:ea typeface="Prata" pitchFamily="34" charset="-122"/>
                <a:cs typeface="Prata" pitchFamily="34" charset="-120"/>
              </a:rPr>
              <a:t>:</a:t>
            </a:r>
            <a:endParaRPr lang="en-US" sz="3600" dirty="0"/>
          </a:p>
        </p:txBody>
      </p:sp>
      <p:sp>
        <p:nvSpPr>
          <p:cNvPr id="3" name="Text 1">
            <a:extLst>
              <a:ext uri="{FF2B5EF4-FFF2-40B4-BE49-F238E27FC236}">
                <a16:creationId xmlns:a16="http://schemas.microsoft.com/office/drawing/2014/main" id="{58BECFD7-8731-9551-1936-C0C875CCFE55}"/>
              </a:ext>
            </a:extLst>
          </p:cNvPr>
          <p:cNvSpPr/>
          <p:nvPr/>
        </p:nvSpPr>
        <p:spPr>
          <a:xfrm>
            <a:off x="1763955" y="331272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74F142D8-CC3B-E2A6-8434-58C85BE3692F}"/>
              </a:ext>
            </a:extLst>
          </p:cNvPr>
          <p:cNvSpPr/>
          <p:nvPr/>
        </p:nvSpPr>
        <p:spPr>
          <a:xfrm>
            <a:off x="1763954" y="432998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79F51C18-60FA-826A-1F29-684BE8B02A36}"/>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72C05339-F063-081A-0E4F-B52EEE6CA302}"/>
              </a:ext>
            </a:extLst>
          </p:cNvPr>
          <p:cNvSpPr/>
          <p:nvPr/>
        </p:nvSpPr>
        <p:spPr>
          <a:xfrm>
            <a:off x="1763952" y="533043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84A28FC1-3396-AAA5-5C08-235C967B0811}"/>
              </a:ext>
            </a:extLst>
          </p:cNvPr>
          <p:cNvSpPr/>
          <p:nvPr/>
        </p:nvSpPr>
        <p:spPr>
          <a:xfrm>
            <a:off x="1763951" y="636718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9D411A3F-FBD6-17F6-ACB0-40EDE2EB82DC}"/>
              </a:ext>
            </a:extLst>
          </p:cNvPr>
          <p:cNvPicPr>
            <a:picLocks noChangeAspect="1"/>
          </p:cNvPicPr>
          <p:nvPr/>
        </p:nvPicPr>
        <p:blipFill>
          <a:blip r:embed="rId3"/>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3772991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2003</Words>
  <Application>Microsoft Office PowerPoint</Application>
  <PresentationFormat>Custom</PresentationFormat>
  <Paragraphs>337</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Raleway</vt:lpstr>
      <vt:lpstr>Raleway Bold</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Abhinandan S Vishwaroop</cp:lastModifiedBy>
  <cp:revision>68</cp:revision>
  <dcterms:created xsi:type="dcterms:W3CDTF">2024-12-20T18:09:35Z</dcterms:created>
  <dcterms:modified xsi:type="dcterms:W3CDTF">2025-01-07T14:28:01Z</dcterms:modified>
</cp:coreProperties>
</file>